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98" r:id="rId3"/>
    <p:sldId id="431" r:id="rId5"/>
    <p:sldId id="432" r:id="rId6"/>
    <p:sldId id="433" r:id="rId7"/>
    <p:sldId id="434" r:id="rId8"/>
    <p:sldId id="370" r:id="rId9"/>
    <p:sldId id="413" r:id="rId10"/>
    <p:sldId id="404" r:id="rId11"/>
    <p:sldId id="421" r:id="rId12"/>
    <p:sldId id="414" r:id="rId13"/>
    <p:sldId id="367" r:id="rId14"/>
    <p:sldId id="366" r:id="rId15"/>
    <p:sldId id="423" r:id="rId16"/>
    <p:sldId id="426" r:id="rId17"/>
    <p:sldId id="427" r:id="rId18"/>
    <p:sldId id="428" r:id="rId19"/>
    <p:sldId id="430" r:id="rId20"/>
    <p:sldId id="435" r:id="rId21"/>
    <p:sldId id="407" r:id="rId22"/>
  </p:sldIdLst>
  <p:sldSz cx="9144000" cy="5143500" type="screen16x9"/>
  <p:notesSz cx="6858000" cy="9144000"/>
  <p:custDataLst>
    <p:tags r:id="rId26"/>
  </p:custData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2F6E7129-8970-49ED-972B-D5503A2FF634}">
          <p14:sldIdLst>
            <p14:sldId id="298"/>
            <p14:sldId id="431"/>
            <p14:sldId id="432"/>
            <p14:sldId id="433"/>
            <p14:sldId id="434"/>
            <p14:sldId id="370"/>
            <p14:sldId id="413"/>
            <p14:sldId id="404"/>
            <p14:sldId id="421"/>
            <p14:sldId id="414"/>
            <p14:sldId id="367"/>
            <p14:sldId id="366"/>
            <p14:sldId id="423"/>
            <p14:sldId id="426"/>
            <p14:sldId id="427"/>
            <p14:sldId id="428"/>
            <p14:sldId id="430"/>
            <p14:sldId id="435"/>
            <p14:sldId id="40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7071"/>
    <a:srgbClr val="F9B44E"/>
    <a:srgbClr val="01D7EE"/>
    <a:srgbClr val="FFB850"/>
    <a:srgbClr val="A26CB8"/>
    <a:srgbClr val="01ACBE"/>
    <a:srgbClr val="663A77"/>
    <a:srgbClr val="FFAA2D"/>
    <a:srgbClr val="F1A9A9"/>
    <a:srgbClr val="01DA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18" autoAdjust="0"/>
    <p:restoredTop sz="95119" autoAdjust="0"/>
  </p:normalViewPr>
  <p:slideViewPr>
    <p:cSldViewPr snapToGrid="0">
      <p:cViewPr varScale="1">
        <p:scale>
          <a:sx n="109" d="100"/>
          <a:sy n="109" d="100"/>
        </p:scale>
        <p:origin x="51" y="14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tags" Target="tags/tag2.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137A3-A659-45B4-A19F-C1B005FCD7C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A56CAD-6EE7-44C3-9BDA-506B74854F6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are group twelve and now I will introduce our project for you.</a:t>
            </a:r>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also made some attempt for the transmitter and receiver module. For example, this controllable transmitter that use a single </a:t>
            </a:r>
            <a:r>
              <a:rPr lang="en-US" altLang="zh-CN" dirty="0" err="1"/>
              <a:t>mosfet</a:t>
            </a:r>
            <a:r>
              <a:rPr lang="en-US" altLang="zh-CN" dirty="0"/>
              <a:t> to drive the LC resonance circuit. However, due to the time reason we haven't complete these part.</a:t>
            </a:r>
            <a:endParaRPr lang="zh-CN" altLang="en-US" dirty="0"/>
          </a:p>
        </p:txBody>
      </p:sp>
      <p:sp>
        <p:nvSpPr>
          <p:cNvPr id="4" name="灯片编号占位符 3"/>
          <p:cNvSpPr>
            <a:spLocks noGrp="1"/>
          </p:cNvSpPr>
          <p:nvPr>
            <p:ph type="sldNum" sz="quarter" idx="10"/>
          </p:nvPr>
        </p:nvSpPr>
        <p:spPr/>
        <p:txBody>
          <a:bodyPr/>
          <a:lstStyle/>
          <a:p>
            <a:fld id="{C6A56CAD-6EE7-44C3-9BDA-506B74854F69}"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A56CAD-6EE7-44C3-9BDA-506B74854F69}"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A56CAD-6EE7-44C3-9BDA-506B74854F69}"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A56CAD-6EE7-44C3-9BDA-506B74854F69}"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Okay, let me introduce the problem solving part to you.</a:t>
            </a:r>
            <a:endParaRPr lang="en-US" altLang="zh-CN"/>
          </a:p>
          <a:p>
            <a:r>
              <a:rPr lang="en-US" altLang="zh-CN"/>
              <a:t>But before that, let’s first have a brief look at the program flow.</a:t>
            </a:r>
            <a:endParaRPr lang="en-US" altLang="zh-CN"/>
          </a:p>
          <a:p>
            <a:r>
              <a:rPr lang="en-US" altLang="zh-CN"/>
              <a:t>When started, the peripherals begin to initialize, then the system will jump into the loop.</a:t>
            </a:r>
            <a:endParaRPr lang="en-US" altLang="zh-CN"/>
          </a:p>
          <a:p>
            <a:r>
              <a:rPr lang="en-US" altLang="zh-CN"/>
              <a:t>In the loop, there are two interruption procedures, the first one is by the signal from I</a:t>
            </a:r>
            <a:r>
              <a:rPr lang="en-US" altLang="zh-CN"/>
              <a:t>R sensors, after that, it will start the line tracking procudure.</a:t>
            </a:r>
            <a:endParaRPr lang="en-US" altLang="zh-CN"/>
          </a:p>
          <a:p>
            <a:r>
              <a:rPr lang="en-US" altLang="zh-CN"/>
              <a:t>And the second onr is when the MCU detected signal from the charging module, it will stop and charge. We should notice that this event only takes place in the first three loops.</a:t>
            </a:r>
            <a:endParaRPr lang="en-US" altLang="zh-CN"/>
          </a:p>
          <a:p>
            <a:r>
              <a:rPr lang="en-US" altLang="zh-CN"/>
              <a:t>Finally, when it run out of power, the car stops.</a:t>
            </a:r>
            <a:endParaRPr lang="en-US" altLang="zh-CN"/>
          </a:p>
        </p:txBody>
      </p:sp>
      <p:sp>
        <p:nvSpPr>
          <p:cNvPr id="4" name="灯片编号占位符 3"/>
          <p:cNvSpPr>
            <a:spLocks noGrp="1"/>
          </p:cNvSpPr>
          <p:nvPr>
            <p:ph type="sldNum" sz="quarter" idx="10"/>
          </p:nvPr>
        </p:nvSpPr>
        <p:spPr/>
        <p:txBody>
          <a:bodyPr/>
          <a:lstStyle/>
          <a:p>
            <a:fld id="{C6A56CAD-6EE7-44C3-9BDA-506B74854F69}"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test different series and parallel combinations of capacitors we have, and record the receiving energy of each combination.</a:t>
            </a:r>
            <a:endParaRPr lang="en-US" altLang="zh-CN" dirty="0"/>
          </a:p>
          <a:p>
            <a:r>
              <a:rPr lang="en-US" altLang="zh-CN" dirty="0"/>
              <a:t>We found that there are two combinations with relatively high efficiency.</a:t>
            </a:r>
            <a:endParaRPr lang="en-US" altLang="zh-CN" dirty="0"/>
          </a:p>
          <a:p>
            <a:r>
              <a:rPr lang="en-US" altLang="zh-CN" dirty="0"/>
              <a:t>We use them as our final design.</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C6A56CAD-6EE7-44C3-9BDA-506B74854F69}"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For the task of line tracking, we faced some obstacles as well. </a:t>
            </a:r>
            <a:endParaRPr lang="en-US" altLang="zh-CN"/>
          </a:p>
          <a:p>
            <a:r>
              <a:rPr lang="en-US" altLang="zh-CN"/>
              <a:t>At first, we chose the analogue grey scale sensor for the lane tracking, but we soon found that it is very sensitive to the light condition of the surroundings.</a:t>
            </a:r>
            <a:endParaRPr lang="en-US" altLang="zh-CN"/>
          </a:p>
          <a:p>
            <a:r>
              <a:rPr lang="en-US" altLang="zh-CN"/>
              <a:t>So we changed to another type: digital infrared sensor, which works very stably.</a:t>
            </a:r>
            <a:endParaRPr lang="en-US" altLang="zh-CN"/>
          </a:p>
          <a:p>
            <a:r>
              <a:rPr lang="en-US" altLang="zh-CN"/>
              <a:t>For the real time issue, at the first stage check-up, we place the tracking code into the main function loop, but the car sometimes lose tracking, at the second stage check-up, however, we applied the technique of NVIC, it has faster response and robust line tracking ability then,</a:t>
            </a:r>
            <a:endParaRPr lang="en-US" altLang="zh-CN"/>
          </a:p>
          <a:p>
            <a:r>
              <a:rPr lang="en-US" altLang="zh-CN"/>
              <a:t>For the motor speed, as there are several peripherials consuming the power, we want to increase the motor speed as high as possible to reduce the relative power sonsumption of these peripherials.</a:t>
            </a:r>
            <a:endParaRPr lang="en-US" altLang="zh-CN"/>
          </a:p>
        </p:txBody>
      </p:sp>
      <p:sp>
        <p:nvSpPr>
          <p:cNvPr id="4" name="灯片编号占位符 3"/>
          <p:cNvSpPr>
            <a:spLocks noGrp="1"/>
          </p:cNvSpPr>
          <p:nvPr>
            <p:ph type="sldNum" sz="quarter" idx="10"/>
          </p:nvPr>
        </p:nvSpPr>
        <p:spPr/>
        <p:txBody>
          <a:bodyPr/>
          <a:lstStyle/>
          <a:p>
            <a:fld id="{C6A56CAD-6EE7-44C3-9BDA-506B74854F69}"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We have made a wireless charging Auto Guided Vehicle with moderate charging efficiency and well line tracking performance, together with some useful functions.</a:t>
            </a:r>
            <a:endParaRPr lang="en-US" altLang="zh-CN" dirty="0"/>
          </a:p>
          <a:p>
            <a:r>
              <a:rPr lang="en-US" altLang="zh-CN" dirty="0"/>
              <a:t>We also camp up with some ideas for future improvements.</a:t>
            </a:r>
            <a:endParaRPr lang="en-US" altLang="zh-CN" dirty="0"/>
          </a:p>
          <a:p>
            <a:r>
              <a:rPr lang="en-US" altLang="zh-CN" dirty="0"/>
              <a:t>We want to enhance the efficiency of wireless charging,</a:t>
            </a:r>
            <a:endParaRPr lang="en-US" altLang="zh-CN" dirty="0"/>
          </a:p>
          <a:p>
            <a:r>
              <a:rPr lang="en-US" altLang="zh-CN" dirty="0"/>
              <a:t>make full use of the supercapacitor energy, in other words, we want the remaining voltage of them as low as possible.</a:t>
            </a:r>
            <a:endParaRPr lang="en-US" altLang="zh-CN" dirty="0"/>
          </a:p>
          <a:p>
            <a:r>
              <a:rPr lang="en-US" altLang="zh-CN" dirty="0"/>
              <a:t>we also want to reduce the power consumption of the MCU peripherals, and motors, we may have a test of these devices from different brands</a:t>
            </a:r>
            <a:endParaRPr lang="en-US" altLang="zh-CN" dirty="0"/>
          </a:p>
          <a:p>
            <a:r>
              <a:rPr lang="en-US" altLang="zh-CN" dirty="0"/>
              <a:t>We will also adopt PID line tracking if we have more time</a:t>
            </a:r>
            <a:endParaRPr lang="en-US" altLang="zh-CN" dirty="0"/>
          </a:p>
          <a:p>
            <a:r>
              <a:rPr lang="en-US" altLang="zh-CN" dirty="0"/>
              <a:t>Also, we want to explore the sleep mode of MCU to better improve the performance of the car.</a:t>
            </a:r>
            <a:endParaRPr lang="en-US" altLang="zh-CN" dirty="0"/>
          </a:p>
        </p:txBody>
      </p:sp>
      <p:sp>
        <p:nvSpPr>
          <p:cNvPr id="4" name="灯片编号占位符 3"/>
          <p:cNvSpPr>
            <a:spLocks noGrp="1"/>
          </p:cNvSpPr>
          <p:nvPr>
            <p:ph type="sldNum" sz="quarter" idx="5"/>
          </p:nvPr>
        </p:nvSpPr>
        <p:spPr/>
        <p:txBody>
          <a:bodyPr/>
          <a:lstStyle/>
          <a:p>
            <a:fld id="{C6A56CAD-6EE7-44C3-9BDA-506B74854F69}"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are group twelve and now I will introduce our project for you.</a:t>
            </a:r>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Here are the contents. I will firstly make a quick overview of our project, and then introduce the detail design, and finally some problems and future improvements</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6A56CAD-6EE7-44C3-9BDA-506B74854F69}"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Here's a simple overview of our project. It has moderate efficiency for wireless energy transmission and storage. Its line tracking is relatively smooth. It also have some other functions such as self-starting when discharging, display the remaining energy, and count and broadcast the loops number.</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6A56CAD-6EE7-44C3-9BDA-506B74854F69}"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the first mission, we charge for 60 seconds and about 160 joules will be stored in capacitors, and it can run 12 loops. For the second mission, we first charge for 60 seconds and then stop at B, C and D to charge for 30 seconds. Finally it can run about 47.5 loops.</a:t>
            </a:r>
            <a:endParaRPr lang="zh-CN" altLang="en-US" dirty="0"/>
          </a:p>
        </p:txBody>
      </p:sp>
      <p:sp>
        <p:nvSpPr>
          <p:cNvPr id="4" name="灯片编号占位符 3"/>
          <p:cNvSpPr>
            <a:spLocks noGrp="1"/>
          </p:cNvSpPr>
          <p:nvPr>
            <p:ph type="sldNum" sz="quarter" idx="5"/>
          </p:nvPr>
        </p:nvSpPr>
        <p:spPr/>
        <p:txBody>
          <a:bodyPr/>
          <a:lstStyle/>
          <a:p>
            <a:fld id="{C6A56CAD-6EE7-44C3-9BDA-506B74854F69}"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the mechanical structure design, our main objectives are adjustable and light-weighted. So we make many holes to adapt for different module size and use lightweight materials such as nylon and wooden board.</a:t>
            </a:r>
            <a:endParaRPr lang="zh-CN" altLang="en-US" dirty="0"/>
          </a:p>
        </p:txBody>
      </p:sp>
      <p:sp>
        <p:nvSpPr>
          <p:cNvPr id="4" name="灯片编号占位符 3"/>
          <p:cNvSpPr>
            <a:spLocks noGrp="1"/>
          </p:cNvSpPr>
          <p:nvPr>
            <p:ph type="sldNum" sz="quarter" idx="5"/>
          </p:nvPr>
        </p:nvSpPr>
        <p:spPr/>
        <p:txBody>
          <a:bodyPr/>
          <a:lstStyle/>
          <a:p>
            <a:fld id="{C6A56CAD-6EE7-44C3-9BDA-506B74854F69}"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Here's the basic topological structure of our wireless power transfer system. For the two mission, we now use transmitter and receiver from Taobao with 12 volt nominal voltage. And it is also workable with 10 volt input.</a:t>
            </a:r>
            <a:endParaRPr lang="zh-CN" altLang="en-US" dirty="0"/>
          </a:p>
        </p:txBody>
      </p:sp>
      <p:sp>
        <p:nvSpPr>
          <p:cNvPr id="4" name="灯片编号占位符 3"/>
          <p:cNvSpPr>
            <a:spLocks noGrp="1"/>
          </p:cNvSpPr>
          <p:nvPr>
            <p:ph type="sldNum" sz="quarter" idx="10"/>
          </p:nvPr>
        </p:nvSpPr>
        <p:spPr/>
        <p:txBody>
          <a:bodyPr/>
          <a:lstStyle/>
          <a:p>
            <a:fld id="{C6A56CAD-6EE7-44C3-9BDA-506B74854F69}"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use the electrical energy in the capacitors, we first use a buck-boost converter to convert the voltage to 3.3 volt as the power supply for MCU and peripherals. And we also use a boost converter to convert the voltage to 6 volt to drive the motors. For the boost converter, its maximum output current is 2 ampere and since the nominal current of our motor less than 0.16 ampere, the converter is able to drive the motor.</a:t>
            </a:r>
            <a:endParaRPr lang="zh-CN" altLang="en-US" dirty="0"/>
          </a:p>
        </p:txBody>
      </p:sp>
      <p:sp>
        <p:nvSpPr>
          <p:cNvPr id="4" name="灯片编号占位符 3"/>
          <p:cNvSpPr>
            <a:spLocks noGrp="1"/>
          </p:cNvSpPr>
          <p:nvPr>
            <p:ph type="sldNum" sz="quarter" idx="10"/>
          </p:nvPr>
        </p:nvSpPr>
        <p:spPr/>
        <p:txBody>
          <a:bodyPr/>
          <a:lstStyle/>
          <a:p>
            <a:fld id="{C6A56CAD-6EE7-44C3-9BDA-506B74854F69}"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the self-starting function. We made a simple circuit and use a signal to detect the charging status. For example, when the receiver is charging, the gate of </a:t>
            </a:r>
            <a:r>
              <a:rPr lang="en-US" altLang="zh-CN" dirty="0" err="1"/>
              <a:t>mosfet</a:t>
            </a:r>
            <a:r>
              <a:rPr lang="en-US" altLang="zh-CN" dirty="0"/>
              <a:t> will be in high level, and thus the charging signal will be low level. On the contrary, when the receiver is not in charging, the gate of </a:t>
            </a:r>
            <a:r>
              <a:rPr lang="en-US" altLang="zh-CN" dirty="0" err="1"/>
              <a:t>mosfet</a:t>
            </a:r>
            <a:r>
              <a:rPr lang="en-US" altLang="zh-CN" dirty="0"/>
              <a:t> will be low level, and thus the charging signal will be pull up to high level. By this way, MCU is able to know the charging status.</a:t>
            </a:r>
            <a:endParaRPr lang="zh-CN" altLang="en-US" dirty="0"/>
          </a:p>
        </p:txBody>
      </p:sp>
      <p:sp>
        <p:nvSpPr>
          <p:cNvPr id="4" name="灯片编号占位符 3"/>
          <p:cNvSpPr>
            <a:spLocks noGrp="1"/>
          </p:cNvSpPr>
          <p:nvPr>
            <p:ph type="sldNum" sz="quarter" idx="10"/>
          </p:nvPr>
        </p:nvSpPr>
        <p:spPr/>
        <p:txBody>
          <a:bodyPr/>
          <a:lstStyle/>
          <a:p>
            <a:fld id="{C6A56CAD-6EE7-44C3-9BDA-506B74854F69}"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display the voltage, we simply made a voltage divider circuit since there is limit for the ADC input voltage of MCU.</a:t>
            </a:r>
            <a:endParaRPr lang="zh-CN" altLang="en-US" dirty="0"/>
          </a:p>
        </p:txBody>
      </p:sp>
      <p:sp>
        <p:nvSpPr>
          <p:cNvPr id="4" name="灯片编号占位符 3"/>
          <p:cNvSpPr>
            <a:spLocks noGrp="1"/>
          </p:cNvSpPr>
          <p:nvPr>
            <p:ph type="sldNum" sz="quarter" idx="10"/>
          </p:nvPr>
        </p:nvSpPr>
        <p:spPr/>
        <p:txBody>
          <a:bodyPr/>
          <a:lstStyle/>
          <a:p>
            <a:fld id="{C6A56CAD-6EE7-44C3-9BDA-506B74854F69}"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D7895655-7A59-4F16-9A55-9CC0386921BF}"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1FDC294-D409-42D3-B6E8-774A87E6E798}" type="slidenum">
              <a:rPr lang="zh-CN" altLang="en-US" smtClean="0"/>
            </a:fld>
            <a:endParaRPr lang="zh-CN" altLang="en-US"/>
          </a:p>
        </p:txBody>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D7895655-7A59-4F16-9A55-9CC0386921BF}"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1FDC294-D409-42D3-B6E8-774A87E6E798}" type="slidenum">
              <a:rPr lang="zh-CN" altLang="en-US" smtClean="0"/>
            </a:fld>
            <a:endParaRPr lang="zh-CN" altLang="en-US"/>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D7895655-7A59-4F16-9A55-9CC0386921BF}"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1FDC294-D409-42D3-B6E8-774A87E6E798}" type="slidenum">
              <a:rPr lang="zh-CN" altLang="en-US" smtClean="0"/>
            </a:fld>
            <a:endParaRPr lang="zh-CN" altLang="en-US"/>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D7895655-7A59-4F16-9A55-9CC0386921BF}"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1FDC294-D409-42D3-B6E8-774A87E6E798}" type="slidenum">
              <a:rPr lang="zh-CN" altLang="en-US" smtClean="0"/>
            </a:fld>
            <a:endParaRPr lang="zh-CN" alt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D7895655-7A59-4F16-9A55-9CC0386921BF}"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1FDC294-D409-42D3-B6E8-774A87E6E798}" type="slidenum">
              <a:rPr lang="zh-CN" altLang="en-US" smtClean="0"/>
            </a:fld>
            <a:endParaRPr lang="zh-CN" alt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D7895655-7A59-4F16-9A55-9CC0386921BF}"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1FDC294-D409-42D3-B6E8-774A87E6E798}" type="slidenum">
              <a:rPr lang="zh-CN" altLang="en-US" smtClean="0"/>
            </a:fld>
            <a:endParaRPr lang="zh-CN" altLang="en-US"/>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7895655-7A59-4F16-9A55-9CC0386921BF}"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F1FDC294-D409-42D3-B6E8-774A87E6E798}" type="slidenum">
              <a:rPr lang="zh-CN" altLang="en-US" smtClean="0"/>
            </a:fld>
            <a:endParaRPr lang="zh-CN" alt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895655-7A59-4F16-9A55-9CC0386921BF}"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1FDC294-D409-42D3-B6E8-774A87E6E798}" type="slidenum">
              <a:rPr lang="zh-CN" altLang="en-US" smtClean="0"/>
            </a:fld>
            <a:endParaRPr lang="zh-CN" alt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D7895655-7A59-4F16-9A55-9CC0386921BF}"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1FDC294-D409-42D3-B6E8-774A87E6E798}" type="slidenum">
              <a:rPr lang="zh-CN" altLang="en-US" smtClean="0"/>
            </a:fld>
            <a:endParaRPr lang="zh-CN" alt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D7895655-7A59-4F16-9A55-9CC0386921BF}"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1FDC294-D409-42D3-B6E8-774A87E6E798}" type="slidenum">
              <a:rPr lang="zh-CN" altLang="en-US" smtClean="0"/>
            </a:fld>
            <a:endParaRPr lang="zh-CN" altLang="en-US"/>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7895655-7A59-4F16-9A55-9CC0386921BF}"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1FDC294-D409-42D3-B6E8-774A87E6E79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fade/>
  </p:transition>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tags" Target="../tags/tag1.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25.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6.jpeg"/><Relationship Id="rId4" Type="http://schemas.openxmlformats.org/officeDocument/2006/relationships/image" Target="../media/image25.png"/><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image" Target="../media/image37.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5.jpe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7.jpe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image" Target="../media/image11.jpeg"/><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3.jpeg"/><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3938429" y="3746524"/>
            <a:ext cx="1267142" cy="369332"/>
          </a:xfrm>
          <a:prstGeom prst="rect">
            <a:avLst/>
          </a:prstGeom>
          <a:noFill/>
        </p:spPr>
        <p:txBody>
          <a:bodyPr wrap="none" rtlCol="0">
            <a:spAutoFit/>
          </a:bodyPr>
          <a:lstStyle/>
          <a:p>
            <a:pPr algn="ct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Group 12</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TextBox 23"/>
          <p:cNvSpPr txBox="1"/>
          <p:nvPr/>
        </p:nvSpPr>
        <p:spPr>
          <a:xfrm>
            <a:off x="2462384" y="4115856"/>
            <a:ext cx="4180953" cy="261610"/>
          </a:xfrm>
          <a:prstGeom prst="rect">
            <a:avLst/>
          </a:prstGeom>
          <a:noFill/>
        </p:spPr>
        <p:txBody>
          <a:bodyPr wrap="none" rtlCol="0">
            <a:spAutoFit/>
          </a:bodyPr>
          <a:lstStyle/>
          <a:p>
            <a:pPr algn="ctr"/>
            <a:r>
              <a:rPr lang="en-US" altLang="zh-CN" sz="1100" dirty="0">
                <a:solidFill>
                  <a:schemeClr val="tx1">
                    <a:lumMod val="50000"/>
                    <a:lumOff val="50000"/>
                  </a:schemeClr>
                </a:solidFill>
              </a:rPr>
              <a:t>Song Yuchen,  Shou </a:t>
            </a:r>
            <a:r>
              <a:rPr lang="en-US" altLang="zh-CN" sz="1100" dirty="0" err="1">
                <a:solidFill>
                  <a:schemeClr val="tx1">
                    <a:lumMod val="50000"/>
                    <a:lumOff val="50000"/>
                  </a:schemeClr>
                </a:solidFill>
              </a:rPr>
              <a:t>Yiyang</a:t>
            </a:r>
            <a:r>
              <a:rPr lang="en-US" altLang="zh-CN" sz="1100" dirty="0">
                <a:solidFill>
                  <a:schemeClr val="tx1">
                    <a:lumMod val="50000"/>
                    <a:lumOff val="50000"/>
                  </a:schemeClr>
                </a:solidFill>
              </a:rPr>
              <a:t>,  Zeng Jialong,  </a:t>
            </a:r>
            <a:r>
              <a:rPr lang="en-US" altLang="zh-CN" sz="1100" dirty="0" err="1">
                <a:solidFill>
                  <a:schemeClr val="tx1">
                    <a:lumMod val="50000"/>
                    <a:lumOff val="50000"/>
                  </a:schemeClr>
                </a:solidFill>
              </a:rPr>
              <a:t>Qiu</a:t>
            </a:r>
            <a:r>
              <a:rPr lang="en-US" altLang="zh-CN" sz="1100" dirty="0">
                <a:solidFill>
                  <a:schemeClr val="tx1">
                    <a:lumMod val="50000"/>
                    <a:lumOff val="50000"/>
                  </a:schemeClr>
                </a:solidFill>
              </a:rPr>
              <a:t> </a:t>
            </a:r>
            <a:r>
              <a:rPr lang="en-US" altLang="zh-CN" sz="1100" dirty="0" err="1">
                <a:solidFill>
                  <a:schemeClr val="tx1">
                    <a:lumMod val="50000"/>
                    <a:lumOff val="50000"/>
                  </a:schemeClr>
                </a:solidFill>
              </a:rPr>
              <a:t>Huashen</a:t>
            </a:r>
            <a:r>
              <a:rPr lang="en-US" altLang="zh-CN" sz="1100" dirty="0">
                <a:solidFill>
                  <a:schemeClr val="tx1">
                    <a:lumMod val="50000"/>
                    <a:lumOff val="50000"/>
                  </a:schemeClr>
                </a:solidFill>
              </a:rPr>
              <a:t>,  Zheng Yixiao </a:t>
            </a:r>
            <a:endParaRPr lang="en-US" altLang="zh-CN" sz="1100" dirty="0">
              <a:solidFill>
                <a:schemeClr val="tx1">
                  <a:lumMod val="50000"/>
                  <a:lumOff val="50000"/>
                </a:schemeClr>
              </a:solidFill>
            </a:endParaRPr>
          </a:p>
        </p:txBody>
      </p:sp>
      <p:sp>
        <p:nvSpPr>
          <p:cNvPr id="26" name="TextBox 25"/>
          <p:cNvSpPr txBox="1"/>
          <p:nvPr/>
        </p:nvSpPr>
        <p:spPr>
          <a:xfrm>
            <a:off x="1653765" y="1722098"/>
            <a:ext cx="5836470" cy="1077218"/>
          </a:xfrm>
          <a:prstGeom prst="rect">
            <a:avLst/>
          </a:prstGeom>
          <a:noFill/>
        </p:spPr>
        <p:txBody>
          <a:bodyPr wrap="none" rtlCol="0">
            <a:spAutoFit/>
          </a:bodyPr>
          <a:lstStyle/>
          <a:p>
            <a:pPr algn="ctr"/>
            <a:r>
              <a:rPr lang="en-US" altLang="zh-CN" sz="3200" b="1" dirty="0">
                <a:solidFill>
                  <a:schemeClr val="tx1">
                    <a:lumMod val="65000"/>
                    <a:lumOff val="35000"/>
                  </a:schemeClr>
                </a:solidFill>
                <a:latin typeface="微软雅黑" panose="020B0503020204020204" pitchFamily="34" charset="-122"/>
                <a:ea typeface="微软雅黑" panose="020B0503020204020204" pitchFamily="34" charset="-122"/>
              </a:rPr>
              <a:t>Wireless Roadway Powered</a:t>
            </a:r>
            <a:endParaRPr lang="en-US" altLang="zh-CN" sz="32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r>
              <a:rPr lang="en-US" altLang="zh-CN" sz="3200" b="1" dirty="0">
                <a:solidFill>
                  <a:schemeClr val="tx1">
                    <a:lumMod val="65000"/>
                    <a:lumOff val="35000"/>
                  </a:schemeClr>
                </a:solidFill>
                <a:latin typeface="微软雅黑" panose="020B0503020204020204" pitchFamily="34" charset="-122"/>
                <a:ea typeface="微软雅黑" panose="020B0503020204020204" pitchFamily="34" charset="-122"/>
              </a:rPr>
              <a:t>Auto Guided Vehicle</a:t>
            </a:r>
            <a:endPar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1367" y="1416453"/>
            <a:ext cx="2782978" cy="3161309"/>
          </a:xfrm>
          <a:prstGeom prst="rect">
            <a:avLst/>
          </a:prstGeom>
        </p:spPr>
      </p:pic>
      <p:pic>
        <p:nvPicPr>
          <p:cNvPr id="8" name="图片 7" descr="微信图片_20211223223419"/>
          <p:cNvPicPr>
            <a:picLocks noChangeAspect="1"/>
          </p:cNvPicPr>
          <p:nvPr/>
        </p:nvPicPr>
        <p:blipFill>
          <a:blip r:embed="rId2"/>
          <a:stretch>
            <a:fillRect/>
          </a:stretch>
        </p:blipFill>
        <p:spPr>
          <a:xfrm>
            <a:off x="3883977" y="1102772"/>
            <a:ext cx="1376045" cy="1347470"/>
          </a:xfrm>
          <a:prstGeom prst="roundRect">
            <a:avLst>
              <a:gd name="adj" fmla="val 0"/>
            </a:avLst>
          </a:prstGeom>
        </p:spPr>
      </p:pic>
      <p:pic>
        <p:nvPicPr>
          <p:cNvPr id="9" name="图片 8" descr="微信图片_20211223223411"/>
          <p:cNvPicPr>
            <a:picLocks noChangeAspect="1"/>
          </p:cNvPicPr>
          <p:nvPr/>
        </p:nvPicPr>
        <p:blipFill rotWithShape="1">
          <a:blip r:embed="rId3"/>
          <a:srcRect l="188" t="336" r="-188" b="-336"/>
          <a:stretch>
            <a:fillRect/>
          </a:stretch>
        </p:blipFill>
        <p:spPr>
          <a:xfrm>
            <a:off x="5774210" y="1102772"/>
            <a:ext cx="3194652" cy="1347470"/>
          </a:xfrm>
          <a:prstGeom prst="rect">
            <a:avLst/>
          </a:prstGeom>
        </p:spPr>
      </p:pic>
      <p:sp>
        <p:nvSpPr>
          <p:cNvPr id="6" name="TextBox 25"/>
          <p:cNvSpPr txBox="1"/>
          <p:nvPr/>
        </p:nvSpPr>
        <p:spPr>
          <a:xfrm>
            <a:off x="175138" y="117887"/>
            <a:ext cx="3505703" cy="584775"/>
          </a:xfrm>
          <a:prstGeom prst="rect">
            <a:avLst/>
          </a:prstGeom>
          <a:noFill/>
        </p:spPr>
        <p:txBody>
          <a:bodyPr wrap="none" rtlCol="0">
            <a:spAutoFit/>
          </a:bodyPr>
          <a:lstStyle/>
          <a:p>
            <a:r>
              <a:rPr lang="en-US" altLang="zh-CN" sz="3200" b="1" dirty="0">
                <a:solidFill>
                  <a:schemeClr val="tx1">
                    <a:lumMod val="65000"/>
                    <a:lumOff val="35000"/>
                  </a:schemeClr>
                </a:solidFill>
                <a:latin typeface="微软雅黑" panose="020B0503020204020204" pitchFamily="34" charset="-122"/>
                <a:ea typeface="微软雅黑" panose="020B0503020204020204" pitchFamily="34" charset="-122"/>
              </a:rPr>
              <a:t>3-Circuit Design</a:t>
            </a:r>
            <a:endParaRPr lang="en-US" altLang="zh-CN" sz="32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0" name="TextBox 25"/>
          <p:cNvSpPr txBox="1"/>
          <p:nvPr/>
        </p:nvSpPr>
        <p:spPr>
          <a:xfrm>
            <a:off x="175138" y="702662"/>
            <a:ext cx="2263889" cy="400110"/>
          </a:xfrm>
          <a:prstGeom prst="rect">
            <a:avLst/>
          </a:prstGeom>
          <a:noFill/>
        </p:spPr>
        <p:txBody>
          <a:bodyPr wrap="none" rtlCol="0">
            <a:spAutoFit/>
          </a:bodyPr>
          <a:lstStyle/>
          <a:p>
            <a:r>
              <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rPr>
              <a:t>Some Attempts</a:t>
            </a:r>
            <a:endPar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4" cstate="print">
            <a:extLst>
              <a:ext uri="{28A0092B-C50C-407E-A947-70E740481C1C}">
                <a14:useLocalDpi xmlns:a14="http://schemas.microsoft.com/office/drawing/2010/main" val="0"/>
              </a:ext>
            </a:extLst>
          </a:blip>
          <a:srcRect l="6154" t="25098" b="16472"/>
          <a:stretch>
            <a:fillRect/>
          </a:stretch>
        </p:blipFill>
        <p:spPr>
          <a:xfrm>
            <a:off x="5789657" y="2821163"/>
            <a:ext cx="3194652" cy="1491769"/>
          </a:xfrm>
          <a:prstGeom prst="rect">
            <a:avLst/>
          </a:prstGeom>
        </p:spPr>
      </p:pic>
      <p:pic>
        <p:nvPicPr>
          <p:cNvPr id="11" name="图片 10"/>
          <p:cNvPicPr>
            <a:picLocks noChangeAspect="1"/>
          </p:cNvPicPr>
          <p:nvPr/>
        </p:nvPicPr>
        <p:blipFill rotWithShape="1">
          <a:blip r:embed="rId5" cstate="print">
            <a:extLst>
              <a:ext uri="{28A0092B-C50C-407E-A947-70E740481C1C}">
                <a14:useLocalDpi xmlns:a14="http://schemas.microsoft.com/office/drawing/2010/main" val="0"/>
              </a:ext>
            </a:extLst>
          </a:blip>
          <a:srcRect l="9280" t="13265" r="19368" b="22330"/>
          <a:stretch>
            <a:fillRect/>
          </a:stretch>
        </p:blipFill>
        <p:spPr>
          <a:xfrm>
            <a:off x="3422391" y="2821164"/>
            <a:ext cx="2203561" cy="1491768"/>
          </a:xfrm>
          <a:prstGeom prst="rect">
            <a:avLst/>
          </a:prstGeom>
        </p:spPr>
      </p:pic>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图片_20211228215824"/>
          <p:cNvPicPr>
            <a:picLocks noChangeAspect="1"/>
          </p:cNvPicPr>
          <p:nvPr>
            <p:custDataLst>
              <p:tags r:id="rId1"/>
            </p:custDataLst>
          </p:nvPr>
        </p:nvPicPr>
        <p:blipFill>
          <a:blip r:embed="rId2"/>
          <a:stretch>
            <a:fillRect/>
          </a:stretch>
        </p:blipFill>
        <p:spPr>
          <a:xfrm rot="16200000">
            <a:off x="2560897" y="1542963"/>
            <a:ext cx="930910" cy="1049020"/>
          </a:xfrm>
          <a:prstGeom prst="roundRect">
            <a:avLst>
              <a:gd name="adj" fmla="val 0"/>
            </a:avLst>
          </a:prstGeom>
        </p:spPr>
      </p:pic>
      <p:pic>
        <p:nvPicPr>
          <p:cNvPr id="12" name="图片 11" descr="微信图片_20211228215828"/>
          <p:cNvPicPr>
            <a:picLocks noChangeAspect="1"/>
          </p:cNvPicPr>
          <p:nvPr/>
        </p:nvPicPr>
        <p:blipFill>
          <a:blip r:embed="rId3"/>
          <a:stretch>
            <a:fillRect/>
          </a:stretch>
        </p:blipFill>
        <p:spPr>
          <a:xfrm rot="16200000">
            <a:off x="3958904" y="1583565"/>
            <a:ext cx="940435" cy="991235"/>
          </a:xfrm>
          <a:prstGeom prst="roundRect">
            <a:avLst>
              <a:gd name="adj" fmla="val 0"/>
            </a:avLst>
          </a:prstGeom>
        </p:spPr>
      </p:pic>
      <p:pic>
        <p:nvPicPr>
          <p:cNvPr id="13" name="图片 12" descr="微信图片_20211228215814"/>
          <p:cNvPicPr>
            <a:picLocks noChangeAspect="1"/>
          </p:cNvPicPr>
          <p:nvPr/>
        </p:nvPicPr>
        <p:blipFill>
          <a:blip r:embed="rId4"/>
          <a:stretch>
            <a:fillRect/>
          </a:stretch>
        </p:blipFill>
        <p:spPr>
          <a:xfrm rot="16200000">
            <a:off x="5385803" y="1523595"/>
            <a:ext cx="935355" cy="1092200"/>
          </a:xfrm>
          <a:prstGeom prst="roundRect">
            <a:avLst>
              <a:gd name="adj" fmla="val 0"/>
            </a:avLst>
          </a:prstGeom>
        </p:spPr>
      </p:pic>
      <p:pic>
        <p:nvPicPr>
          <p:cNvPr id="14" name="图片 13"/>
          <p:cNvPicPr/>
          <p:nvPr/>
        </p:nvPicPr>
        <p:blipFill>
          <a:blip r:embed="rId5"/>
          <a:srcRect l="4655" t="10028" r="19353" b="28995"/>
          <a:stretch>
            <a:fillRect/>
          </a:stretch>
        </p:blipFill>
        <p:spPr>
          <a:xfrm>
            <a:off x="3405500" y="3578859"/>
            <a:ext cx="2047240" cy="1225550"/>
          </a:xfrm>
          <a:prstGeom prst="roundRect">
            <a:avLst/>
          </a:prstGeom>
          <a:noFill/>
          <a:ln w="9525">
            <a:noFill/>
          </a:ln>
        </p:spPr>
      </p:pic>
      <p:sp>
        <p:nvSpPr>
          <p:cNvPr id="9" name="TextBox 25"/>
          <p:cNvSpPr txBox="1"/>
          <p:nvPr/>
        </p:nvSpPr>
        <p:spPr>
          <a:xfrm>
            <a:off x="175138" y="117887"/>
            <a:ext cx="4018857" cy="584775"/>
          </a:xfrm>
          <a:prstGeom prst="rect">
            <a:avLst/>
          </a:prstGeom>
          <a:noFill/>
        </p:spPr>
        <p:txBody>
          <a:bodyPr wrap="none" rtlCol="0">
            <a:spAutoFit/>
          </a:bodyPr>
          <a:lstStyle/>
          <a:p>
            <a:r>
              <a:rPr lang="en-US" altLang="zh-CN" sz="3200" b="1" dirty="0">
                <a:solidFill>
                  <a:schemeClr val="tx1">
                    <a:lumMod val="65000"/>
                    <a:lumOff val="35000"/>
                  </a:schemeClr>
                </a:solidFill>
                <a:latin typeface="微软雅黑" panose="020B0503020204020204" pitchFamily="34" charset="-122"/>
                <a:ea typeface="微软雅黑" panose="020B0503020204020204" pitchFamily="34" charset="-122"/>
              </a:rPr>
              <a:t>4-Software Design</a:t>
            </a:r>
            <a:endParaRPr lang="en-US" altLang="zh-CN" sz="32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6" name="TextBox 25"/>
          <p:cNvSpPr txBox="1"/>
          <p:nvPr/>
        </p:nvSpPr>
        <p:spPr>
          <a:xfrm>
            <a:off x="175138" y="702662"/>
            <a:ext cx="1886735" cy="400110"/>
          </a:xfrm>
          <a:prstGeom prst="rect">
            <a:avLst/>
          </a:prstGeom>
          <a:noFill/>
        </p:spPr>
        <p:txBody>
          <a:bodyPr wrap="none" rtlCol="0">
            <a:spAutoFit/>
          </a:bodyPr>
          <a:lstStyle/>
          <a:p>
            <a:r>
              <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rPr>
              <a:t>Line Tracking</a:t>
            </a:r>
            <a:endPar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 name="TextBox 25"/>
          <p:cNvSpPr txBox="1"/>
          <p:nvPr/>
        </p:nvSpPr>
        <p:spPr>
          <a:xfrm>
            <a:off x="1872851" y="1024861"/>
            <a:ext cx="5112535" cy="458908"/>
          </a:xfrm>
          <a:prstGeom prst="rect">
            <a:avLst/>
          </a:prstGeom>
          <a:noFill/>
        </p:spPr>
        <p:txBody>
          <a:bodyPr wrap="square" rtlCol="0">
            <a:spAutoFit/>
          </a:bodyPr>
          <a:lstStyle/>
          <a:p>
            <a:pPr>
              <a:lnSpc>
                <a:spcPct val="150000"/>
              </a:lnSpc>
            </a:pP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Two infrared sensors are used to detect the line</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8" name="TextBox 25"/>
          <p:cNvSpPr txBox="1"/>
          <p:nvPr/>
        </p:nvSpPr>
        <p:spPr>
          <a:xfrm>
            <a:off x="1455131" y="2639048"/>
            <a:ext cx="7392090" cy="833690"/>
          </a:xfrm>
          <a:prstGeom prst="rect">
            <a:avLst/>
          </a:prstGeom>
          <a:noFill/>
        </p:spPr>
        <p:txBody>
          <a:bodyPr wrap="square" rtlCol="0">
            <a:spAutoFit/>
          </a:bodyPr>
          <a:lstStyle/>
          <a:p>
            <a:pPr>
              <a:lnSpc>
                <a:spcPct val="150000"/>
              </a:lnSpc>
            </a:pP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Change the PWM duty cycle based on the track status</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Motor speed will be changed based on the PWM duty cycle</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965234" y="2990348"/>
            <a:ext cx="2287413" cy="1624629"/>
          </a:xfrm>
          <a:prstGeom prst="roundRect">
            <a:avLst>
              <a:gd name="adj" fmla="val 0"/>
            </a:avLst>
          </a:prstGeom>
        </p:spPr>
      </p:pic>
      <p:pic>
        <p:nvPicPr>
          <p:cNvPr id="7" name="图片 6" descr="微信图片_20211228220352"/>
          <p:cNvPicPr>
            <a:picLocks noChangeAspect="1"/>
          </p:cNvPicPr>
          <p:nvPr/>
        </p:nvPicPr>
        <p:blipFill>
          <a:blip r:embed="rId2"/>
          <a:stretch>
            <a:fillRect/>
          </a:stretch>
        </p:blipFill>
        <p:spPr>
          <a:xfrm>
            <a:off x="287287" y="1379552"/>
            <a:ext cx="2450936" cy="1315792"/>
          </a:xfrm>
          <a:prstGeom prst="rect">
            <a:avLst/>
          </a:prstGeom>
        </p:spPr>
      </p:pic>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t="8958" b="19650"/>
          <a:stretch>
            <a:fillRect/>
          </a:stretch>
        </p:blipFill>
        <p:spPr>
          <a:xfrm>
            <a:off x="2896100" y="1374396"/>
            <a:ext cx="922890" cy="1344328"/>
          </a:xfrm>
          <a:prstGeom prst="rect">
            <a:avLst/>
          </a:prstGeom>
        </p:spPr>
      </p:pic>
      <p:sp>
        <p:nvSpPr>
          <p:cNvPr id="10" name="TextBox 25"/>
          <p:cNvSpPr txBox="1"/>
          <p:nvPr/>
        </p:nvSpPr>
        <p:spPr>
          <a:xfrm>
            <a:off x="175138" y="117887"/>
            <a:ext cx="4018857" cy="584775"/>
          </a:xfrm>
          <a:prstGeom prst="rect">
            <a:avLst/>
          </a:prstGeom>
          <a:noFill/>
        </p:spPr>
        <p:txBody>
          <a:bodyPr wrap="none" rtlCol="0">
            <a:spAutoFit/>
          </a:bodyPr>
          <a:lstStyle/>
          <a:p>
            <a:r>
              <a:rPr lang="en-US" altLang="zh-CN" sz="3200" b="1" dirty="0">
                <a:solidFill>
                  <a:schemeClr val="tx1">
                    <a:lumMod val="65000"/>
                    <a:lumOff val="35000"/>
                  </a:schemeClr>
                </a:solidFill>
                <a:latin typeface="微软雅黑" panose="020B0503020204020204" pitchFamily="34" charset="-122"/>
                <a:ea typeface="微软雅黑" panose="020B0503020204020204" pitchFamily="34" charset="-122"/>
              </a:rPr>
              <a:t>4-Software Design</a:t>
            </a:r>
            <a:endParaRPr lang="en-US" altLang="zh-CN" sz="32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 name="TextBox 25"/>
          <p:cNvSpPr txBox="1"/>
          <p:nvPr/>
        </p:nvSpPr>
        <p:spPr>
          <a:xfrm>
            <a:off x="175138" y="702662"/>
            <a:ext cx="4554965" cy="400110"/>
          </a:xfrm>
          <a:prstGeom prst="rect">
            <a:avLst/>
          </a:prstGeom>
          <a:noFill/>
        </p:spPr>
        <p:txBody>
          <a:bodyPr wrap="none" rtlCol="0">
            <a:spAutoFit/>
          </a:bodyPr>
          <a:lstStyle/>
          <a:p>
            <a:r>
              <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rPr>
              <a:t>Counting Loops and Broadcasting</a:t>
            </a:r>
            <a:endPar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 name="TextBox 25"/>
          <p:cNvSpPr txBox="1"/>
          <p:nvPr/>
        </p:nvSpPr>
        <p:spPr>
          <a:xfrm>
            <a:off x="3960824" y="1468132"/>
            <a:ext cx="5237749" cy="1156855"/>
          </a:xfrm>
          <a:prstGeom prst="rect">
            <a:avLst/>
          </a:prstGeom>
          <a:noFill/>
        </p:spPr>
        <p:txBody>
          <a:bodyPr wrap="square" rtlCol="0">
            <a:spAutoFit/>
          </a:bodyPr>
          <a:lstStyle/>
          <a:p>
            <a:pPr>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Use one grayscale sensor to detect the blue spot</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MCU receives the ADC value from the sensor</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Loops = number of blue spots detected / 4</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3" name="TextBox 25"/>
          <p:cNvSpPr txBox="1"/>
          <p:nvPr/>
        </p:nvSpPr>
        <p:spPr>
          <a:xfrm>
            <a:off x="3960823" y="3170616"/>
            <a:ext cx="5237749" cy="1526187"/>
          </a:xfrm>
          <a:prstGeom prst="rect">
            <a:avLst/>
          </a:prstGeom>
          <a:noFill/>
        </p:spPr>
        <p:txBody>
          <a:bodyPr wrap="square" rtlCol="0">
            <a:spAutoFit/>
          </a:bodyPr>
          <a:lstStyle/>
          <a:p>
            <a:pPr>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MCU uses UART to send message to the broadcasting circuit, then convert the information to drive the module.</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nSpc>
                <a:spcPct val="150000"/>
              </a:lnSpc>
            </a:pP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1" cstate="print">
            <a:extLst>
              <a:ext uri="{28A0092B-C50C-407E-A947-70E740481C1C}">
                <a14:useLocalDpi xmlns:a14="http://schemas.microsoft.com/office/drawing/2010/main" val="0"/>
              </a:ext>
            </a:extLst>
          </a:blip>
          <a:srcRect l="32283" t="5699" r="25985" b="5688"/>
          <a:stretch>
            <a:fillRect/>
          </a:stretch>
        </p:blipFill>
        <p:spPr>
          <a:xfrm rot="5400000">
            <a:off x="203599" y="1370671"/>
            <a:ext cx="1399619" cy="1456541"/>
          </a:xfrm>
          <a:prstGeom prst="rect">
            <a:avLst/>
          </a:prstGeom>
        </p:spPr>
      </p:pic>
      <p:pic>
        <p:nvPicPr>
          <p:cNvPr id="14" name="图片 13"/>
          <p:cNvPicPr>
            <a:picLocks noChangeAspect="1"/>
          </p:cNvPicPr>
          <p:nvPr/>
        </p:nvPicPr>
        <p:blipFill>
          <a:blip r:embed="rId2"/>
          <a:stretch>
            <a:fillRect/>
          </a:stretch>
        </p:blipFill>
        <p:spPr>
          <a:xfrm>
            <a:off x="1093966" y="2983416"/>
            <a:ext cx="1833718" cy="1726757"/>
          </a:xfrm>
          <a:prstGeom prst="roundRect">
            <a:avLst>
              <a:gd name="adj" fmla="val 0"/>
            </a:avLst>
          </a:prstGeom>
        </p:spPr>
      </p:pic>
      <p:sp>
        <p:nvSpPr>
          <p:cNvPr id="7" name="TextBox 25"/>
          <p:cNvSpPr txBox="1"/>
          <p:nvPr/>
        </p:nvSpPr>
        <p:spPr>
          <a:xfrm>
            <a:off x="175138" y="117887"/>
            <a:ext cx="4018857" cy="584775"/>
          </a:xfrm>
          <a:prstGeom prst="rect">
            <a:avLst/>
          </a:prstGeom>
          <a:noFill/>
        </p:spPr>
        <p:txBody>
          <a:bodyPr wrap="none" rtlCol="0">
            <a:spAutoFit/>
          </a:bodyPr>
          <a:lstStyle/>
          <a:p>
            <a:r>
              <a:rPr lang="en-US" altLang="zh-CN" sz="3200" b="1" dirty="0">
                <a:solidFill>
                  <a:schemeClr val="tx1">
                    <a:lumMod val="65000"/>
                    <a:lumOff val="35000"/>
                  </a:schemeClr>
                </a:solidFill>
                <a:latin typeface="微软雅黑" panose="020B0503020204020204" pitchFamily="34" charset="-122"/>
                <a:ea typeface="微软雅黑" panose="020B0503020204020204" pitchFamily="34" charset="-122"/>
              </a:rPr>
              <a:t>4-Software Design</a:t>
            </a:r>
            <a:endParaRPr lang="en-US" altLang="zh-CN" sz="32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 name="TextBox 25"/>
          <p:cNvSpPr txBox="1"/>
          <p:nvPr/>
        </p:nvSpPr>
        <p:spPr>
          <a:xfrm>
            <a:off x="175138" y="702662"/>
            <a:ext cx="4172809" cy="400110"/>
          </a:xfrm>
          <a:prstGeom prst="rect">
            <a:avLst/>
          </a:prstGeom>
          <a:noFill/>
        </p:spPr>
        <p:txBody>
          <a:bodyPr wrap="none" rtlCol="0">
            <a:spAutoFit/>
          </a:bodyPr>
          <a:lstStyle/>
          <a:p>
            <a:r>
              <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rPr>
              <a:t>Display The Remaining Voltage</a:t>
            </a:r>
            <a:endPar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 name="TextBox 25"/>
          <p:cNvSpPr txBox="1"/>
          <p:nvPr/>
        </p:nvSpPr>
        <p:spPr>
          <a:xfrm>
            <a:off x="3639982" y="1705179"/>
            <a:ext cx="5728608" cy="787523"/>
          </a:xfrm>
          <a:prstGeom prst="rect">
            <a:avLst/>
          </a:prstGeom>
          <a:noFill/>
        </p:spPr>
        <p:txBody>
          <a:bodyPr wrap="square" rtlCol="0">
            <a:spAutoFit/>
          </a:bodyPr>
          <a:lstStyle/>
          <a:p>
            <a:pPr>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Use ADC to read the value from voltage divider</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Then calculate the real remaining value of capacitors</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3" name="TextBox 25"/>
          <p:cNvSpPr txBox="1"/>
          <p:nvPr/>
        </p:nvSpPr>
        <p:spPr>
          <a:xfrm>
            <a:off x="3680481" y="3216493"/>
            <a:ext cx="5237749" cy="1895519"/>
          </a:xfrm>
          <a:prstGeom prst="rect">
            <a:avLst/>
          </a:prstGeom>
          <a:noFill/>
        </p:spPr>
        <p:txBody>
          <a:bodyPr wrap="square" rtlCol="0">
            <a:spAutoFit/>
          </a:bodyPr>
          <a:lstStyle/>
          <a:p>
            <a:pPr>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MCU send the predefined matrix to a low power consumption OLED screen through SPI, to display the remaining voltage</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1679" y="1287437"/>
            <a:ext cx="2048802" cy="1511314"/>
          </a:xfrm>
          <a:prstGeom prst="rect">
            <a:avLst/>
          </a:prstGeom>
        </p:spPr>
      </p:pic>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5"/>
          <p:cNvSpPr txBox="1"/>
          <p:nvPr/>
        </p:nvSpPr>
        <p:spPr>
          <a:xfrm>
            <a:off x="175138" y="117887"/>
            <a:ext cx="4225452" cy="584775"/>
          </a:xfrm>
          <a:prstGeom prst="rect">
            <a:avLst/>
          </a:prstGeom>
          <a:noFill/>
        </p:spPr>
        <p:txBody>
          <a:bodyPr wrap="none" rtlCol="0">
            <a:spAutoFit/>
          </a:bodyPr>
          <a:lstStyle/>
          <a:p>
            <a:r>
              <a:rPr lang="en-US" altLang="zh-CN" sz="3200" b="1" dirty="0">
                <a:solidFill>
                  <a:schemeClr val="tx1">
                    <a:lumMod val="65000"/>
                    <a:lumOff val="35000"/>
                  </a:schemeClr>
                </a:solidFill>
                <a:latin typeface="微软雅黑" panose="020B0503020204020204" pitchFamily="34" charset="-122"/>
                <a:ea typeface="微软雅黑" panose="020B0503020204020204" pitchFamily="34" charset="-122"/>
              </a:rPr>
              <a:t>5-Problems Solving</a:t>
            </a:r>
            <a:endParaRPr lang="en-US" altLang="zh-CN" sz="32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 name="TextBox 25"/>
          <p:cNvSpPr txBox="1"/>
          <p:nvPr/>
        </p:nvSpPr>
        <p:spPr>
          <a:xfrm>
            <a:off x="175138" y="702662"/>
            <a:ext cx="2956579" cy="400110"/>
          </a:xfrm>
          <a:prstGeom prst="rect">
            <a:avLst/>
          </a:prstGeom>
          <a:noFill/>
        </p:spPr>
        <p:txBody>
          <a:bodyPr wrap="none" rtlCol="0">
            <a:spAutoFit/>
          </a:bodyPr>
          <a:lstStyle/>
          <a:p>
            <a:r>
              <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rPr>
              <a:t>Program Flow Design</a:t>
            </a:r>
            <a:endPar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1030308"/>
            <a:ext cx="9144000" cy="3914958"/>
          </a:xfrm>
          <a:prstGeom prst="rect">
            <a:avLst/>
          </a:prstGeom>
        </p:spPr>
      </p:pic>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5"/>
          <p:cNvSpPr txBox="1"/>
          <p:nvPr/>
        </p:nvSpPr>
        <p:spPr>
          <a:xfrm>
            <a:off x="175138" y="117887"/>
            <a:ext cx="4225452" cy="584775"/>
          </a:xfrm>
          <a:prstGeom prst="rect">
            <a:avLst/>
          </a:prstGeom>
          <a:noFill/>
        </p:spPr>
        <p:txBody>
          <a:bodyPr wrap="none" rtlCol="0">
            <a:spAutoFit/>
          </a:bodyPr>
          <a:lstStyle/>
          <a:p>
            <a:r>
              <a:rPr lang="en-US" altLang="zh-CN" sz="3200" b="1" dirty="0">
                <a:solidFill>
                  <a:schemeClr val="tx1">
                    <a:lumMod val="65000"/>
                    <a:lumOff val="35000"/>
                  </a:schemeClr>
                </a:solidFill>
                <a:latin typeface="微软雅黑" panose="020B0503020204020204" pitchFamily="34" charset="-122"/>
                <a:ea typeface="微软雅黑" panose="020B0503020204020204" pitchFamily="34" charset="-122"/>
              </a:rPr>
              <a:t>5-Problems Solving</a:t>
            </a:r>
            <a:endParaRPr lang="en-US" altLang="zh-CN" sz="32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TextBox 25"/>
          <p:cNvSpPr txBox="1"/>
          <p:nvPr/>
        </p:nvSpPr>
        <p:spPr>
          <a:xfrm>
            <a:off x="175138" y="702662"/>
            <a:ext cx="2363468" cy="400110"/>
          </a:xfrm>
          <a:prstGeom prst="rect">
            <a:avLst/>
          </a:prstGeom>
          <a:noFill/>
        </p:spPr>
        <p:txBody>
          <a:bodyPr wrap="none" rtlCol="0">
            <a:spAutoFit/>
          </a:bodyPr>
          <a:lstStyle/>
          <a:p>
            <a:r>
              <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rPr>
              <a:t>Charging System</a:t>
            </a:r>
            <a:endPar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1023555" y="1939942"/>
            <a:ext cx="1515051" cy="1212030"/>
            <a:chOff x="1836326" y="1325759"/>
            <a:chExt cx="1515051" cy="121203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04964" y="1325759"/>
              <a:ext cx="1377776" cy="977776"/>
            </a:xfrm>
            <a:prstGeom prst="rect">
              <a:avLst/>
            </a:prstGeom>
          </p:spPr>
        </p:pic>
        <p:sp>
          <p:nvSpPr>
            <p:cNvPr id="16" name="TextBox 25"/>
            <p:cNvSpPr txBox="1"/>
            <p:nvPr/>
          </p:nvSpPr>
          <p:spPr>
            <a:xfrm>
              <a:off x="1836326" y="2119598"/>
              <a:ext cx="1515051" cy="418191"/>
            </a:xfrm>
            <a:prstGeom prst="rect">
              <a:avLst/>
            </a:prstGeom>
            <a:noFill/>
          </p:spPr>
          <p:txBody>
            <a:bodyPr wrap="square" rtlCol="0">
              <a:spAutoFit/>
            </a:bodyPr>
            <a:lstStyle/>
            <a:p>
              <a:pPr algn="ctr">
                <a:lnSpc>
                  <a:spcPct val="150000"/>
                </a:lnSpc>
              </a:pPr>
              <a:r>
                <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rPr>
                <a:t>8.5V (180J)</a:t>
              </a:r>
              <a:endPar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2150787" y="3411476"/>
            <a:ext cx="1779232" cy="1241556"/>
            <a:chOff x="668168" y="2736824"/>
            <a:chExt cx="1779232" cy="1241556"/>
          </a:xfrm>
        </p:grpSpPr>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168" y="2736824"/>
              <a:ext cx="1779232" cy="977776"/>
            </a:xfrm>
            <a:prstGeom prst="rect">
              <a:avLst/>
            </a:prstGeom>
          </p:spPr>
        </p:pic>
        <p:sp>
          <p:nvSpPr>
            <p:cNvPr id="17" name="TextBox 25"/>
            <p:cNvSpPr txBox="1"/>
            <p:nvPr/>
          </p:nvSpPr>
          <p:spPr>
            <a:xfrm>
              <a:off x="800258" y="3560189"/>
              <a:ext cx="1515051" cy="418191"/>
            </a:xfrm>
            <a:prstGeom prst="rect">
              <a:avLst/>
            </a:prstGeom>
            <a:noFill/>
          </p:spPr>
          <p:txBody>
            <a:bodyPr wrap="square" rtlCol="0">
              <a:spAutoFit/>
            </a:bodyPr>
            <a:lstStyle/>
            <a:p>
              <a:pPr algn="ctr">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8V (160J)</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21" name="组合 20"/>
          <p:cNvGrpSpPr/>
          <p:nvPr/>
        </p:nvGrpSpPr>
        <p:grpSpPr>
          <a:xfrm>
            <a:off x="6419119" y="1793104"/>
            <a:ext cx="1701326" cy="1358868"/>
            <a:chOff x="5122996" y="2736824"/>
            <a:chExt cx="1701326" cy="1358868"/>
          </a:xfrm>
        </p:grpSpPr>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2996" y="2736824"/>
              <a:ext cx="1701326" cy="977774"/>
            </a:xfrm>
            <a:prstGeom prst="rect">
              <a:avLst/>
            </a:prstGeom>
          </p:spPr>
        </p:pic>
        <p:sp>
          <p:nvSpPr>
            <p:cNvPr id="20" name="TextBox 25"/>
            <p:cNvSpPr txBox="1"/>
            <p:nvPr/>
          </p:nvSpPr>
          <p:spPr>
            <a:xfrm>
              <a:off x="5216133" y="3677501"/>
              <a:ext cx="1515051" cy="418191"/>
            </a:xfrm>
            <a:prstGeom prst="rect">
              <a:avLst/>
            </a:prstGeom>
            <a:noFill/>
          </p:spPr>
          <p:txBody>
            <a:bodyPr wrap="square" rtlCol="0">
              <a:spAutoFit/>
            </a:bodyPr>
            <a:lstStyle/>
            <a:p>
              <a:pPr algn="ctr">
                <a:lnSpc>
                  <a:spcPct val="150000"/>
                </a:lnSpc>
              </a:pPr>
              <a:r>
                <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rPr>
                <a:t>5.9V (174J)</a:t>
              </a:r>
              <a:endPar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3212334" y="1967769"/>
            <a:ext cx="2235700" cy="1186870"/>
            <a:chOff x="4400590" y="1428901"/>
            <a:chExt cx="2235700" cy="1186870"/>
          </a:xfrm>
        </p:grpSpPr>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0590" y="1428901"/>
              <a:ext cx="2235700" cy="977775"/>
            </a:xfrm>
            <a:prstGeom prst="rect">
              <a:avLst/>
            </a:prstGeom>
          </p:spPr>
        </p:pic>
        <p:sp>
          <p:nvSpPr>
            <p:cNvPr id="22" name="TextBox 25"/>
            <p:cNvSpPr txBox="1"/>
            <p:nvPr/>
          </p:nvSpPr>
          <p:spPr>
            <a:xfrm>
              <a:off x="4760914" y="2197580"/>
              <a:ext cx="1515051" cy="418191"/>
            </a:xfrm>
            <a:prstGeom prst="rect">
              <a:avLst/>
            </a:prstGeom>
            <a:noFill/>
          </p:spPr>
          <p:txBody>
            <a:bodyPr wrap="square" rtlCol="0">
              <a:spAutoFit/>
            </a:bodyPr>
            <a:lstStyle/>
            <a:p>
              <a:pPr algn="ctr">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9.1V (155J)</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5323485" y="3241818"/>
            <a:ext cx="1515051" cy="1411214"/>
            <a:chOff x="6890428" y="1353719"/>
            <a:chExt cx="1515051" cy="1411214"/>
          </a:xfrm>
        </p:grpSpPr>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6614" y="1353719"/>
              <a:ext cx="1302680" cy="1128138"/>
            </a:xfrm>
            <a:prstGeom prst="rect">
              <a:avLst/>
            </a:prstGeom>
          </p:spPr>
        </p:pic>
        <p:sp>
          <p:nvSpPr>
            <p:cNvPr id="24" name="TextBox 25"/>
            <p:cNvSpPr txBox="1"/>
            <p:nvPr/>
          </p:nvSpPr>
          <p:spPr>
            <a:xfrm>
              <a:off x="6890428" y="2346742"/>
              <a:ext cx="1515051" cy="418191"/>
            </a:xfrm>
            <a:prstGeom prst="rect">
              <a:avLst/>
            </a:prstGeom>
            <a:noFill/>
          </p:spPr>
          <p:txBody>
            <a:bodyPr wrap="square" rtlCol="0">
              <a:spAutoFit/>
            </a:bodyPr>
            <a:lstStyle/>
            <a:p>
              <a:pPr algn="ctr">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4.3V (138J)</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27" name="TextBox 25"/>
          <p:cNvSpPr txBox="1"/>
          <p:nvPr/>
        </p:nvSpPr>
        <p:spPr>
          <a:xfrm>
            <a:off x="2150787" y="1149990"/>
            <a:ext cx="5237749" cy="418191"/>
          </a:xfrm>
          <a:prstGeom prst="rect">
            <a:avLst/>
          </a:prstGeom>
          <a:noFill/>
        </p:spPr>
        <p:txBody>
          <a:bodyPr wrap="square" rtlCol="0">
            <a:spAutoFit/>
          </a:bodyPr>
          <a:lstStyle/>
          <a:p>
            <a:pPr>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Series and parallel design of supercapacitor</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cstate="print">
            <a:extLst>
              <a:ext uri="{28A0092B-C50C-407E-A947-70E740481C1C}">
                <a14:useLocalDpi xmlns:a14="http://schemas.microsoft.com/office/drawing/2010/main" val="0"/>
              </a:ext>
            </a:extLst>
          </a:blip>
          <a:srcRect t="70288" b="3210"/>
          <a:stretch>
            <a:fillRect/>
          </a:stretch>
        </p:blipFill>
        <p:spPr>
          <a:xfrm>
            <a:off x="1033131" y="1791622"/>
            <a:ext cx="1494009" cy="975324"/>
          </a:xfrm>
          <a:prstGeom prst="rect">
            <a:avLst/>
          </a:prstGeom>
        </p:spPr>
      </p:pic>
      <p:pic>
        <p:nvPicPr>
          <p:cNvPr id="13" name="图片 12"/>
          <p:cNvPicPr>
            <a:picLocks noChangeAspect="1"/>
          </p:cNvPicPr>
          <p:nvPr/>
        </p:nvPicPr>
        <p:blipFill rotWithShape="1">
          <a:blip r:embed="rId2" cstate="print">
            <a:extLst>
              <a:ext uri="{28A0092B-C50C-407E-A947-70E740481C1C}">
                <a14:useLocalDpi xmlns:a14="http://schemas.microsoft.com/office/drawing/2010/main" val="0"/>
              </a:ext>
            </a:extLst>
          </a:blip>
          <a:srcRect t="60247" b="19506"/>
          <a:stretch>
            <a:fillRect/>
          </a:stretch>
        </p:blipFill>
        <p:spPr>
          <a:xfrm>
            <a:off x="798388" y="3445360"/>
            <a:ext cx="1924815" cy="734047"/>
          </a:xfrm>
          <a:prstGeom prst="rect">
            <a:avLst/>
          </a:prstGeom>
        </p:spPr>
      </p:pic>
      <p:sp>
        <p:nvSpPr>
          <p:cNvPr id="14" name="文本框 13"/>
          <p:cNvSpPr txBox="1"/>
          <p:nvPr/>
        </p:nvSpPr>
        <p:spPr>
          <a:xfrm>
            <a:off x="1231555" y="2749603"/>
            <a:ext cx="968535" cy="276999"/>
          </a:xfrm>
          <a:prstGeom prst="rect">
            <a:avLst/>
          </a:prstGeom>
          <a:noFill/>
        </p:spPr>
        <p:txBody>
          <a:bodyPr wrap="none" rtlCol="0">
            <a:spAutoFit/>
          </a:bodyPr>
          <a:lstStyle/>
          <a:p>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Gray scale</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1349925" y="4179407"/>
            <a:ext cx="809068" cy="276999"/>
          </a:xfrm>
          <a:prstGeom prst="rect">
            <a:avLst/>
          </a:prstGeom>
          <a:noFill/>
        </p:spPr>
        <p:txBody>
          <a:bodyPr wrap="none" rtlCol="0">
            <a:spAutoFit/>
          </a:bodyPr>
          <a:lstStyle/>
          <a:p>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Infrared</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3687713" y="1755266"/>
            <a:ext cx="2098741" cy="1101518"/>
            <a:chOff x="3670229" y="2050564"/>
            <a:chExt cx="2098741" cy="1101518"/>
          </a:xfrm>
        </p:grpSpPr>
        <p:pic>
          <p:nvPicPr>
            <p:cNvPr id="19" name="图片 18"/>
            <p:cNvPicPr>
              <a:picLocks noChangeAspect="1"/>
            </p:cNvPicPr>
            <p:nvPr/>
          </p:nvPicPr>
          <p:blipFill rotWithShape="1">
            <a:blip r:embed="rId3" cstate="print">
              <a:extLst>
                <a:ext uri="{28A0092B-C50C-407E-A947-70E740481C1C}">
                  <a14:useLocalDpi xmlns:a14="http://schemas.microsoft.com/office/drawing/2010/main" val="0"/>
                </a:ext>
              </a:extLst>
            </a:blip>
            <a:srcRect l="14285" t="5098" r="28507" b="13152"/>
            <a:stretch>
              <a:fillRect/>
            </a:stretch>
          </p:blipFill>
          <p:spPr>
            <a:xfrm rot="16200000">
              <a:off x="4168841" y="1551952"/>
              <a:ext cx="1101518" cy="2098741"/>
            </a:xfrm>
            <a:prstGeom prst="rect">
              <a:avLst/>
            </a:prstGeom>
          </p:spPr>
        </p:pic>
        <p:cxnSp>
          <p:nvCxnSpPr>
            <p:cNvPr id="22" name="直接箭头连接符 21"/>
            <p:cNvCxnSpPr/>
            <p:nvPr/>
          </p:nvCxnSpPr>
          <p:spPr>
            <a:xfrm>
              <a:off x="4312800" y="2984868"/>
              <a:ext cx="8136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3687287" y="3352709"/>
            <a:ext cx="2098741" cy="1101518"/>
            <a:chOff x="3670229" y="3558209"/>
            <a:chExt cx="2098741" cy="1101518"/>
          </a:xfrm>
        </p:grpSpPr>
        <p:pic>
          <p:nvPicPr>
            <p:cNvPr id="24" name="图片 23"/>
            <p:cNvPicPr>
              <a:picLocks noChangeAspect="1"/>
            </p:cNvPicPr>
            <p:nvPr/>
          </p:nvPicPr>
          <p:blipFill rotWithShape="1">
            <a:blip r:embed="rId3" cstate="print">
              <a:extLst>
                <a:ext uri="{28A0092B-C50C-407E-A947-70E740481C1C}">
                  <a14:useLocalDpi xmlns:a14="http://schemas.microsoft.com/office/drawing/2010/main" val="0"/>
                </a:ext>
              </a:extLst>
            </a:blip>
            <a:srcRect l="14285" t="5098" r="28507" b="13152"/>
            <a:stretch>
              <a:fillRect/>
            </a:stretch>
          </p:blipFill>
          <p:spPr>
            <a:xfrm rot="16200000">
              <a:off x="4168841" y="3059597"/>
              <a:ext cx="1101518" cy="2098741"/>
            </a:xfrm>
            <a:prstGeom prst="rect">
              <a:avLst/>
            </a:prstGeom>
          </p:spPr>
        </p:pic>
        <p:cxnSp>
          <p:nvCxnSpPr>
            <p:cNvPr id="26" name="连接符: 曲线 25"/>
            <p:cNvCxnSpPr/>
            <p:nvPr/>
          </p:nvCxnSpPr>
          <p:spPr>
            <a:xfrm flipV="1">
              <a:off x="4312800" y="3818203"/>
              <a:ext cx="1051200" cy="652650"/>
            </a:xfrm>
            <a:prstGeom prst="curvedConnector3">
              <a:avLst>
                <a:gd name="adj1" fmla="val 99315"/>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35" name="图片 34"/>
          <p:cNvPicPr>
            <a:picLocks noChangeAspect="1"/>
          </p:cNvPicPr>
          <p:nvPr/>
        </p:nvPicPr>
        <p:blipFill>
          <a:blip r:embed="rId4"/>
          <a:stretch>
            <a:fillRect/>
          </a:stretch>
        </p:blipFill>
        <p:spPr>
          <a:xfrm>
            <a:off x="7546925" y="1905045"/>
            <a:ext cx="1540368" cy="1094043"/>
          </a:xfrm>
          <a:prstGeom prst="roundRect">
            <a:avLst>
              <a:gd name="adj" fmla="val 0"/>
            </a:avLst>
          </a:prstGeom>
        </p:spPr>
      </p:pic>
      <p:pic>
        <p:nvPicPr>
          <p:cNvPr id="36" name="图片 35" descr="微信图片_20211228220352"/>
          <p:cNvPicPr>
            <a:picLocks noChangeAspect="1"/>
          </p:cNvPicPr>
          <p:nvPr/>
        </p:nvPicPr>
        <p:blipFill>
          <a:blip r:embed="rId5"/>
          <a:stretch>
            <a:fillRect/>
          </a:stretch>
        </p:blipFill>
        <p:spPr>
          <a:xfrm>
            <a:off x="6676304" y="3026602"/>
            <a:ext cx="1601983" cy="860029"/>
          </a:xfrm>
          <a:prstGeom prst="rect">
            <a:avLst/>
          </a:prstGeom>
        </p:spPr>
      </p:pic>
      <p:pic>
        <p:nvPicPr>
          <p:cNvPr id="37" name="图片 36"/>
          <p:cNvPicPr>
            <a:picLocks noChangeAspect="1"/>
          </p:cNvPicPr>
          <p:nvPr/>
        </p:nvPicPr>
        <p:blipFill>
          <a:blip r:embed="rId6"/>
          <a:stretch>
            <a:fillRect/>
          </a:stretch>
        </p:blipFill>
        <p:spPr>
          <a:xfrm>
            <a:off x="6295606" y="1909230"/>
            <a:ext cx="1157368" cy="1089858"/>
          </a:xfrm>
          <a:prstGeom prst="roundRect">
            <a:avLst>
              <a:gd name="adj" fmla="val 0"/>
            </a:avLst>
          </a:prstGeom>
        </p:spPr>
      </p:pic>
      <p:sp>
        <p:nvSpPr>
          <p:cNvPr id="23" name="TextBox 25"/>
          <p:cNvSpPr txBox="1"/>
          <p:nvPr/>
        </p:nvSpPr>
        <p:spPr>
          <a:xfrm>
            <a:off x="175138" y="117887"/>
            <a:ext cx="4225452" cy="584775"/>
          </a:xfrm>
          <a:prstGeom prst="rect">
            <a:avLst/>
          </a:prstGeom>
          <a:noFill/>
        </p:spPr>
        <p:txBody>
          <a:bodyPr wrap="none" rtlCol="0">
            <a:spAutoFit/>
          </a:bodyPr>
          <a:lstStyle/>
          <a:p>
            <a:r>
              <a:rPr lang="en-US" altLang="zh-CN" sz="3200" b="1" dirty="0">
                <a:solidFill>
                  <a:schemeClr val="tx1">
                    <a:lumMod val="65000"/>
                    <a:lumOff val="35000"/>
                  </a:schemeClr>
                </a:solidFill>
                <a:latin typeface="微软雅黑" panose="020B0503020204020204" pitchFamily="34" charset="-122"/>
                <a:ea typeface="微软雅黑" panose="020B0503020204020204" pitchFamily="34" charset="-122"/>
              </a:rPr>
              <a:t>5-Problems Solving</a:t>
            </a:r>
            <a:endParaRPr lang="en-US" altLang="zh-CN" sz="32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25"/>
          <p:cNvSpPr txBox="1"/>
          <p:nvPr/>
        </p:nvSpPr>
        <p:spPr>
          <a:xfrm>
            <a:off x="175138" y="702662"/>
            <a:ext cx="1886735" cy="400110"/>
          </a:xfrm>
          <a:prstGeom prst="rect">
            <a:avLst/>
          </a:prstGeom>
          <a:noFill/>
        </p:spPr>
        <p:txBody>
          <a:bodyPr wrap="none" rtlCol="0">
            <a:spAutoFit/>
          </a:bodyPr>
          <a:lstStyle/>
          <a:p>
            <a:r>
              <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rPr>
              <a:t>Line Tracking</a:t>
            </a:r>
            <a:endPar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25"/>
          <p:cNvSpPr txBox="1"/>
          <p:nvPr/>
        </p:nvSpPr>
        <p:spPr>
          <a:xfrm>
            <a:off x="581524" y="1259795"/>
            <a:ext cx="2362202" cy="418191"/>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Choosing Sensors</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9" name="TextBox 25"/>
          <p:cNvSpPr txBox="1"/>
          <p:nvPr/>
        </p:nvSpPr>
        <p:spPr>
          <a:xfrm>
            <a:off x="3285870" y="1259795"/>
            <a:ext cx="4088943" cy="418191"/>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Real-Time Performance </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0" name="TextBox 25"/>
          <p:cNvSpPr txBox="1"/>
          <p:nvPr/>
        </p:nvSpPr>
        <p:spPr>
          <a:xfrm>
            <a:off x="6295606" y="1259795"/>
            <a:ext cx="3393010" cy="418191"/>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Motor Speed Setting</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1" name="TextBox 25"/>
          <p:cNvSpPr txBox="1"/>
          <p:nvPr/>
        </p:nvSpPr>
        <p:spPr>
          <a:xfrm>
            <a:off x="155798" y="2888744"/>
            <a:ext cx="3209997" cy="377411"/>
          </a:xfrm>
          <a:prstGeom prst="rect">
            <a:avLst/>
          </a:prstGeom>
          <a:noFill/>
        </p:spPr>
        <p:txBody>
          <a:bodyPr wrap="square" rtlCol="0">
            <a:spAutoFit/>
          </a:bodyPr>
          <a:lstStyle/>
          <a:p>
            <a:pPr algn="ctr">
              <a:lnSpc>
                <a:spcPct val="150000"/>
              </a:lnSpc>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 Sensitive to light condition</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2" name="TextBox 25"/>
          <p:cNvSpPr txBox="1"/>
          <p:nvPr/>
        </p:nvSpPr>
        <p:spPr>
          <a:xfrm>
            <a:off x="110823" y="4282147"/>
            <a:ext cx="3209997" cy="377411"/>
          </a:xfrm>
          <a:prstGeom prst="rect">
            <a:avLst/>
          </a:prstGeom>
          <a:noFill/>
        </p:spPr>
        <p:txBody>
          <a:bodyPr wrap="square" rtlCol="0">
            <a:spAutoFit/>
          </a:bodyPr>
          <a:lstStyle/>
          <a:p>
            <a:pPr algn="ctr">
              <a:lnSpc>
                <a:spcPct val="150000"/>
              </a:lnSpc>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 Anti-interference</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0" name="文本框 39"/>
          <p:cNvSpPr txBox="1"/>
          <p:nvPr/>
        </p:nvSpPr>
        <p:spPr>
          <a:xfrm>
            <a:off x="4158400" y="2826690"/>
            <a:ext cx="1157368" cy="276999"/>
          </a:xfrm>
          <a:prstGeom prst="rect">
            <a:avLst/>
          </a:prstGeom>
          <a:noFill/>
        </p:spPr>
        <p:txBody>
          <a:bodyPr wrap="none" rtlCol="0">
            <a:spAutoFit/>
          </a:bodyPr>
          <a:lstStyle/>
          <a:p>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No interrupt</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1" name="TextBox 25"/>
          <p:cNvSpPr txBox="1"/>
          <p:nvPr/>
        </p:nvSpPr>
        <p:spPr>
          <a:xfrm>
            <a:off x="3114601" y="2930367"/>
            <a:ext cx="3209997" cy="377411"/>
          </a:xfrm>
          <a:prstGeom prst="rect">
            <a:avLst/>
          </a:prstGeom>
          <a:noFill/>
        </p:spPr>
        <p:txBody>
          <a:bodyPr wrap="square" rtlCol="0">
            <a:spAutoFit/>
          </a:bodyPr>
          <a:lstStyle/>
          <a:p>
            <a:pPr algn="ctr">
              <a:lnSpc>
                <a:spcPct val="150000"/>
              </a:lnSpc>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 Sometimes lose tracking</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4090764" y="4427071"/>
            <a:ext cx="1300036" cy="276999"/>
          </a:xfrm>
          <a:prstGeom prst="rect">
            <a:avLst/>
          </a:prstGeom>
          <a:noFill/>
        </p:spPr>
        <p:txBody>
          <a:bodyPr wrap="none" rtlCol="0">
            <a:spAutoFit/>
          </a:bodyPr>
          <a:lstStyle/>
          <a:p>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With interrupt</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5" name="TextBox 25"/>
          <p:cNvSpPr txBox="1"/>
          <p:nvPr/>
        </p:nvSpPr>
        <p:spPr>
          <a:xfrm>
            <a:off x="3131659" y="4531121"/>
            <a:ext cx="3209997" cy="377411"/>
          </a:xfrm>
          <a:prstGeom prst="rect">
            <a:avLst/>
          </a:prstGeom>
          <a:noFill/>
        </p:spPr>
        <p:txBody>
          <a:bodyPr wrap="square" rtlCol="0">
            <a:spAutoFit/>
          </a:bodyPr>
          <a:lstStyle/>
          <a:p>
            <a:pPr algn="ctr">
              <a:lnSpc>
                <a:spcPct val="150000"/>
              </a:lnSpc>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 Faster response</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6" name="TextBox 25"/>
          <p:cNvSpPr txBox="1"/>
          <p:nvPr/>
        </p:nvSpPr>
        <p:spPr>
          <a:xfrm>
            <a:off x="5934003" y="3911883"/>
            <a:ext cx="3209997" cy="377411"/>
          </a:xfrm>
          <a:prstGeom prst="rect">
            <a:avLst/>
          </a:prstGeom>
          <a:noFill/>
        </p:spPr>
        <p:txBody>
          <a:bodyPr wrap="square" rtlCol="0">
            <a:spAutoFit/>
          </a:bodyPr>
          <a:lstStyle/>
          <a:p>
            <a:pPr algn="ctr">
              <a:lnSpc>
                <a:spcPct val="150000"/>
              </a:lnSpc>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 Power consuming modules</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5"/>
          <p:cNvSpPr txBox="1"/>
          <p:nvPr/>
        </p:nvSpPr>
        <p:spPr>
          <a:xfrm>
            <a:off x="175138" y="117887"/>
            <a:ext cx="5089470" cy="584775"/>
          </a:xfrm>
          <a:prstGeom prst="rect">
            <a:avLst/>
          </a:prstGeom>
          <a:noFill/>
        </p:spPr>
        <p:txBody>
          <a:bodyPr wrap="none" rtlCol="0">
            <a:spAutoFit/>
          </a:bodyPr>
          <a:lstStyle/>
          <a:p>
            <a:r>
              <a:rPr lang="en-US" altLang="zh-CN" sz="3200" b="1" dirty="0">
                <a:solidFill>
                  <a:schemeClr val="tx1">
                    <a:lumMod val="65000"/>
                    <a:lumOff val="35000"/>
                  </a:schemeClr>
                </a:solidFill>
                <a:latin typeface="微软雅黑" panose="020B0503020204020204" pitchFamily="34" charset="-122"/>
                <a:ea typeface="微软雅黑" panose="020B0503020204020204" pitchFamily="34" charset="-122"/>
              </a:rPr>
              <a:t>6-Future Improvements</a:t>
            </a:r>
            <a:endParaRPr lang="en-US" altLang="zh-CN" sz="32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TextBox 25"/>
          <p:cNvSpPr txBox="1"/>
          <p:nvPr/>
        </p:nvSpPr>
        <p:spPr>
          <a:xfrm>
            <a:off x="1137217" y="1609312"/>
            <a:ext cx="7188635" cy="2120902"/>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rPr>
              <a:t>Efficiency of wireless charging</a:t>
            </a:r>
            <a:endPar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rPr>
              <a:t>Usage of supercapacitor electric energy</a:t>
            </a:r>
            <a:endPar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rPr>
              <a:t>Power consumption of the MCU, peripherals, and motors</a:t>
            </a:r>
            <a:endPar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rPr>
              <a:t>PID line tracking</a:t>
            </a:r>
            <a:endPar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rPr>
              <a:t>Sleep mode of MCU</a:t>
            </a:r>
            <a:endPar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3938429" y="3746524"/>
            <a:ext cx="1267142" cy="369332"/>
          </a:xfrm>
          <a:prstGeom prst="rect">
            <a:avLst/>
          </a:prstGeom>
          <a:noFill/>
        </p:spPr>
        <p:txBody>
          <a:bodyPr wrap="none" rtlCol="0">
            <a:spAutoFit/>
          </a:bodyPr>
          <a:lstStyle/>
          <a:p>
            <a:pPr algn="ct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Group 12</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TextBox 23"/>
          <p:cNvSpPr txBox="1"/>
          <p:nvPr/>
        </p:nvSpPr>
        <p:spPr>
          <a:xfrm>
            <a:off x="2462384" y="4115856"/>
            <a:ext cx="4180953" cy="261610"/>
          </a:xfrm>
          <a:prstGeom prst="rect">
            <a:avLst/>
          </a:prstGeom>
          <a:noFill/>
        </p:spPr>
        <p:txBody>
          <a:bodyPr wrap="none" rtlCol="0">
            <a:spAutoFit/>
          </a:bodyPr>
          <a:lstStyle/>
          <a:p>
            <a:pPr algn="ctr"/>
            <a:r>
              <a:rPr lang="en-US" altLang="zh-CN" sz="1100" dirty="0">
                <a:solidFill>
                  <a:schemeClr val="tx1">
                    <a:lumMod val="50000"/>
                    <a:lumOff val="50000"/>
                  </a:schemeClr>
                </a:solidFill>
              </a:rPr>
              <a:t>Song Yuchen,  Shou </a:t>
            </a:r>
            <a:r>
              <a:rPr lang="en-US" altLang="zh-CN" sz="1100" dirty="0" err="1">
                <a:solidFill>
                  <a:schemeClr val="tx1">
                    <a:lumMod val="50000"/>
                    <a:lumOff val="50000"/>
                  </a:schemeClr>
                </a:solidFill>
              </a:rPr>
              <a:t>Yiyang</a:t>
            </a:r>
            <a:r>
              <a:rPr lang="en-US" altLang="zh-CN" sz="1100" dirty="0">
                <a:solidFill>
                  <a:schemeClr val="tx1">
                    <a:lumMod val="50000"/>
                    <a:lumOff val="50000"/>
                  </a:schemeClr>
                </a:solidFill>
              </a:rPr>
              <a:t>,  Zeng Jialong,  </a:t>
            </a:r>
            <a:r>
              <a:rPr lang="en-US" altLang="zh-CN" sz="1100" dirty="0" err="1">
                <a:solidFill>
                  <a:schemeClr val="tx1">
                    <a:lumMod val="50000"/>
                    <a:lumOff val="50000"/>
                  </a:schemeClr>
                </a:solidFill>
              </a:rPr>
              <a:t>Qiu</a:t>
            </a:r>
            <a:r>
              <a:rPr lang="en-US" altLang="zh-CN" sz="1100" dirty="0">
                <a:solidFill>
                  <a:schemeClr val="tx1">
                    <a:lumMod val="50000"/>
                    <a:lumOff val="50000"/>
                  </a:schemeClr>
                </a:solidFill>
              </a:rPr>
              <a:t> </a:t>
            </a:r>
            <a:r>
              <a:rPr lang="en-US" altLang="zh-CN" sz="1100" dirty="0" err="1">
                <a:solidFill>
                  <a:schemeClr val="tx1">
                    <a:lumMod val="50000"/>
                    <a:lumOff val="50000"/>
                  </a:schemeClr>
                </a:solidFill>
              </a:rPr>
              <a:t>Huashen</a:t>
            </a:r>
            <a:r>
              <a:rPr lang="en-US" altLang="zh-CN" sz="1100" dirty="0">
                <a:solidFill>
                  <a:schemeClr val="tx1">
                    <a:lumMod val="50000"/>
                    <a:lumOff val="50000"/>
                  </a:schemeClr>
                </a:solidFill>
              </a:rPr>
              <a:t>,  Zheng Yixiao </a:t>
            </a:r>
            <a:endParaRPr lang="en-US" altLang="zh-CN" sz="1100" dirty="0">
              <a:solidFill>
                <a:schemeClr val="tx1">
                  <a:lumMod val="50000"/>
                  <a:lumOff val="50000"/>
                </a:schemeClr>
              </a:solidFill>
            </a:endParaRPr>
          </a:p>
        </p:txBody>
      </p:sp>
      <p:sp>
        <p:nvSpPr>
          <p:cNvPr id="26" name="TextBox 25"/>
          <p:cNvSpPr txBox="1"/>
          <p:nvPr/>
        </p:nvSpPr>
        <p:spPr>
          <a:xfrm>
            <a:off x="3267797" y="1627808"/>
            <a:ext cx="2608406" cy="830997"/>
          </a:xfrm>
          <a:prstGeom prst="rect">
            <a:avLst/>
          </a:prstGeom>
          <a:noFill/>
        </p:spPr>
        <p:txBody>
          <a:bodyPr wrap="none" rtlCol="0">
            <a:spAutoFit/>
          </a:bodyPr>
          <a:lstStyle/>
          <a:p>
            <a:pPr algn="ctr"/>
            <a:r>
              <a:rPr lang="en-US" altLang="zh-CN" sz="4800" b="1" dirty="0">
                <a:solidFill>
                  <a:schemeClr val="tx1">
                    <a:lumMod val="65000"/>
                    <a:lumOff val="35000"/>
                  </a:schemeClr>
                </a:solidFill>
                <a:latin typeface="微软雅黑" panose="020B0503020204020204" pitchFamily="34" charset="-122"/>
                <a:ea typeface="微软雅黑" panose="020B0503020204020204" pitchFamily="34" charset="-122"/>
              </a:rPr>
              <a:t>Thanks!</a:t>
            </a:r>
            <a:endParaRPr lang="en-US" altLang="zh-CN" sz="4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 name="TextBox 25"/>
          <p:cNvSpPr txBox="1"/>
          <p:nvPr/>
        </p:nvSpPr>
        <p:spPr>
          <a:xfrm>
            <a:off x="3749595" y="2571750"/>
            <a:ext cx="1606530" cy="646331"/>
          </a:xfrm>
          <a:prstGeom prst="rect">
            <a:avLst/>
          </a:prstGeom>
          <a:noFill/>
        </p:spPr>
        <p:txBody>
          <a:bodyPr wrap="none" rtlCol="0">
            <a:spAutoFit/>
          </a:bodyPr>
          <a:lstStyle/>
          <a:p>
            <a:pPr algn="ct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Q &amp; A</a:t>
            </a:r>
            <a:endParaRPr lang="en-US" altLang="zh-CN" sz="3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Flowchart: Decision 78"/>
          <p:cNvSpPr/>
          <p:nvPr/>
        </p:nvSpPr>
        <p:spPr>
          <a:xfrm>
            <a:off x="1844935" y="1181274"/>
            <a:ext cx="1375279" cy="1375279"/>
          </a:xfrm>
          <a:prstGeom prst="flowChartDecision">
            <a:avLst/>
          </a:prstGeom>
          <a:solidFill>
            <a:srgbClr val="01ACBE"/>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Flowchart: Decision 79"/>
          <p:cNvSpPr/>
          <p:nvPr/>
        </p:nvSpPr>
        <p:spPr>
          <a:xfrm>
            <a:off x="1844935" y="1391554"/>
            <a:ext cx="1375279" cy="1375279"/>
          </a:xfrm>
          <a:prstGeom prst="flowChartDecision">
            <a:avLst/>
          </a:prstGeom>
          <a:solidFill>
            <a:schemeClr val="bg1">
              <a:lumMod val="95000"/>
            </a:schemeClr>
          </a:solidFill>
          <a:ln>
            <a:solidFill>
              <a:schemeClr val="bg1">
                <a:lumMod val="6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Flowchart: Decision 78"/>
          <p:cNvSpPr/>
          <p:nvPr/>
        </p:nvSpPr>
        <p:spPr>
          <a:xfrm>
            <a:off x="3258403" y="1181274"/>
            <a:ext cx="1375279" cy="1375279"/>
          </a:xfrm>
          <a:prstGeom prst="flowChartDecision">
            <a:avLst/>
          </a:prstGeom>
          <a:solidFill>
            <a:srgbClr val="E87071"/>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Flowchart: Decision 79"/>
          <p:cNvSpPr/>
          <p:nvPr/>
        </p:nvSpPr>
        <p:spPr>
          <a:xfrm>
            <a:off x="3258403" y="1391554"/>
            <a:ext cx="1375279" cy="1375279"/>
          </a:xfrm>
          <a:prstGeom prst="flowChartDecision">
            <a:avLst/>
          </a:prstGeom>
          <a:solidFill>
            <a:schemeClr val="bg1">
              <a:lumMod val="95000"/>
            </a:schemeClr>
          </a:solidFill>
          <a:ln>
            <a:solidFill>
              <a:schemeClr val="bg1">
                <a:lumMod val="6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Flowchart: Decision 78"/>
          <p:cNvSpPr/>
          <p:nvPr/>
        </p:nvSpPr>
        <p:spPr>
          <a:xfrm>
            <a:off x="4664825" y="1181274"/>
            <a:ext cx="1375279" cy="1375279"/>
          </a:xfrm>
          <a:prstGeom prst="flowChartDecision">
            <a:avLst/>
          </a:prstGeom>
          <a:solidFill>
            <a:srgbClr val="663A77"/>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Flowchart: Decision 79"/>
          <p:cNvSpPr/>
          <p:nvPr/>
        </p:nvSpPr>
        <p:spPr>
          <a:xfrm>
            <a:off x="4664825" y="1391554"/>
            <a:ext cx="1375279" cy="1375279"/>
          </a:xfrm>
          <a:prstGeom prst="flowChartDecision">
            <a:avLst/>
          </a:prstGeom>
          <a:solidFill>
            <a:schemeClr val="bg1">
              <a:lumMod val="95000"/>
            </a:schemeClr>
          </a:solidFill>
          <a:ln>
            <a:solidFill>
              <a:schemeClr val="bg1">
                <a:lumMod val="6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Flowchart: Decision 78"/>
          <p:cNvSpPr/>
          <p:nvPr/>
        </p:nvSpPr>
        <p:spPr>
          <a:xfrm>
            <a:off x="6040104" y="1181274"/>
            <a:ext cx="1375279" cy="1375279"/>
          </a:xfrm>
          <a:prstGeom prst="flowChartDecision">
            <a:avLst/>
          </a:prstGeom>
          <a:solidFill>
            <a:srgbClr val="FFB850"/>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Flowchart: Decision 79"/>
          <p:cNvSpPr/>
          <p:nvPr/>
        </p:nvSpPr>
        <p:spPr>
          <a:xfrm>
            <a:off x="6040104" y="1391554"/>
            <a:ext cx="1375279" cy="1375279"/>
          </a:xfrm>
          <a:prstGeom prst="flowChartDecision">
            <a:avLst/>
          </a:prstGeom>
          <a:solidFill>
            <a:schemeClr val="bg1">
              <a:lumMod val="95000"/>
            </a:schemeClr>
          </a:solidFill>
          <a:ln>
            <a:solidFill>
              <a:schemeClr val="bg1">
                <a:lumMod val="6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TextBox 93"/>
          <p:cNvSpPr txBox="1"/>
          <p:nvPr/>
        </p:nvSpPr>
        <p:spPr>
          <a:xfrm>
            <a:off x="2170045" y="1564753"/>
            <a:ext cx="607859" cy="1107996"/>
          </a:xfrm>
          <a:prstGeom prst="rect">
            <a:avLst/>
          </a:prstGeom>
          <a:noFill/>
        </p:spPr>
        <p:txBody>
          <a:bodyPr wrap="none" rtlCol="0">
            <a:spAutoFit/>
          </a:bodyPr>
          <a:lstStyle/>
          <a:p>
            <a:r>
              <a:rPr lang="en-US" altLang="zh-CN" sz="6600" dirty="0">
                <a:solidFill>
                  <a:srgbClr val="01ACBE"/>
                </a:solidFill>
                <a:latin typeface="方正正大黑简体" pitchFamily="2" charset="-122"/>
                <a:ea typeface="方正正大黑简体" pitchFamily="2" charset="-122"/>
              </a:rPr>
              <a:t>2</a:t>
            </a:r>
            <a:endParaRPr lang="zh-CN" altLang="en-US" sz="6600" dirty="0">
              <a:solidFill>
                <a:srgbClr val="01ACBE"/>
              </a:solidFill>
              <a:latin typeface="方正正大黑简体" pitchFamily="2" charset="-122"/>
              <a:ea typeface="方正正大黑简体" pitchFamily="2" charset="-122"/>
            </a:endParaRPr>
          </a:p>
        </p:txBody>
      </p:sp>
      <p:sp>
        <p:nvSpPr>
          <p:cNvPr id="104" name="TextBox 103"/>
          <p:cNvSpPr txBox="1"/>
          <p:nvPr/>
        </p:nvSpPr>
        <p:spPr>
          <a:xfrm>
            <a:off x="3583513" y="1564753"/>
            <a:ext cx="607859" cy="1107996"/>
          </a:xfrm>
          <a:prstGeom prst="rect">
            <a:avLst/>
          </a:prstGeom>
          <a:noFill/>
        </p:spPr>
        <p:txBody>
          <a:bodyPr wrap="none" rtlCol="0">
            <a:spAutoFit/>
          </a:bodyPr>
          <a:lstStyle/>
          <a:p>
            <a:r>
              <a:rPr lang="en-US" altLang="zh-CN" sz="6600" dirty="0">
                <a:solidFill>
                  <a:srgbClr val="E87071"/>
                </a:solidFill>
                <a:latin typeface="方正正大黑简体" pitchFamily="2" charset="-122"/>
                <a:ea typeface="方正正大黑简体" pitchFamily="2" charset="-122"/>
              </a:rPr>
              <a:t>0</a:t>
            </a:r>
            <a:endParaRPr lang="zh-CN" altLang="en-US" sz="6600" dirty="0">
              <a:solidFill>
                <a:srgbClr val="E87071"/>
              </a:solidFill>
              <a:latin typeface="方正正大黑简体" pitchFamily="2" charset="-122"/>
              <a:ea typeface="方正正大黑简体" pitchFamily="2" charset="-122"/>
            </a:endParaRPr>
          </a:p>
        </p:txBody>
      </p:sp>
      <p:sp>
        <p:nvSpPr>
          <p:cNvPr id="105" name="TextBox 104"/>
          <p:cNvSpPr txBox="1"/>
          <p:nvPr/>
        </p:nvSpPr>
        <p:spPr>
          <a:xfrm>
            <a:off x="4989935" y="1564753"/>
            <a:ext cx="601980" cy="1106805"/>
          </a:xfrm>
          <a:prstGeom prst="rect">
            <a:avLst/>
          </a:prstGeom>
          <a:noFill/>
        </p:spPr>
        <p:txBody>
          <a:bodyPr wrap="none" rtlCol="0">
            <a:spAutoFit/>
          </a:bodyPr>
          <a:lstStyle/>
          <a:p>
            <a:r>
              <a:rPr lang="en-US" altLang="zh-CN" sz="6600" dirty="0">
                <a:solidFill>
                  <a:srgbClr val="A26CB8"/>
                </a:solidFill>
                <a:latin typeface="方正正大黑简体" pitchFamily="2" charset="-122"/>
                <a:ea typeface="方正正大黑简体" pitchFamily="2" charset="-122"/>
              </a:rPr>
              <a:t>2</a:t>
            </a:r>
            <a:endParaRPr lang="zh-CN" altLang="en-US" sz="6600" dirty="0">
              <a:solidFill>
                <a:srgbClr val="A26CB8"/>
              </a:solidFill>
              <a:latin typeface="方正正大黑简体" pitchFamily="2" charset="-122"/>
              <a:ea typeface="方正正大黑简体" pitchFamily="2" charset="-122"/>
            </a:endParaRPr>
          </a:p>
        </p:txBody>
      </p:sp>
      <p:sp>
        <p:nvSpPr>
          <p:cNvPr id="106" name="TextBox 105"/>
          <p:cNvSpPr txBox="1"/>
          <p:nvPr/>
        </p:nvSpPr>
        <p:spPr>
          <a:xfrm>
            <a:off x="6327633" y="1567406"/>
            <a:ext cx="601980" cy="1106805"/>
          </a:xfrm>
          <a:prstGeom prst="rect">
            <a:avLst/>
          </a:prstGeom>
          <a:noFill/>
        </p:spPr>
        <p:txBody>
          <a:bodyPr wrap="none" rtlCol="0">
            <a:spAutoFit/>
          </a:bodyPr>
          <a:lstStyle/>
          <a:p>
            <a:r>
              <a:rPr lang="en-US" altLang="zh-CN" sz="6600" dirty="0">
                <a:solidFill>
                  <a:srgbClr val="FFB850"/>
                </a:solidFill>
                <a:latin typeface="方正正大黑简体" pitchFamily="2" charset="-122"/>
                <a:ea typeface="方正正大黑简体" pitchFamily="2" charset="-122"/>
              </a:rPr>
              <a:t>1</a:t>
            </a:r>
            <a:endParaRPr lang="zh-CN" altLang="en-US" sz="6600" dirty="0">
              <a:solidFill>
                <a:srgbClr val="FFB850"/>
              </a:solidFill>
              <a:latin typeface="方正正大黑简体" pitchFamily="2" charset="-122"/>
              <a:ea typeface="方正正大黑简体" pitchFamily="2" charset="-122"/>
            </a:endParaRPr>
          </a:p>
        </p:txBody>
      </p:sp>
      <p:sp>
        <p:nvSpPr>
          <p:cNvPr id="23" name="TextBox 22"/>
          <p:cNvSpPr txBox="1"/>
          <p:nvPr/>
        </p:nvSpPr>
        <p:spPr>
          <a:xfrm>
            <a:off x="4007457" y="3778572"/>
            <a:ext cx="1090930" cy="337185"/>
          </a:xfrm>
          <a:prstGeom prst="rect">
            <a:avLst/>
          </a:prstGeom>
          <a:noFill/>
        </p:spPr>
        <p:txBody>
          <a:bodyPr wrap="none" rtlCol="0">
            <a:spAutoFit/>
          </a:bodyPr>
          <a:lstStyle/>
          <a:p>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Group 12</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5" name="圆角矩形 24"/>
          <p:cNvSpPr/>
          <p:nvPr/>
        </p:nvSpPr>
        <p:spPr>
          <a:xfrm>
            <a:off x="1852113" y="3147814"/>
            <a:ext cx="5439775" cy="504056"/>
          </a:xfrm>
          <a:prstGeom prst="roundRect">
            <a:avLst>
              <a:gd name="adj" fmla="val 42270"/>
            </a:avLst>
          </a:prstGeom>
          <a:solidFill>
            <a:schemeClr val="bg1">
              <a:lumMod val="85000"/>
            </a:schemeClr>
          </a:solidFill>
          <a:ln>
            <a:noFill/>
          </a:ln>
          <a:effectLst>
            <a:innerShdw blurRad="635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2693199" y="3132956"/>
            <a:ext cx="3738880" cy="521970"/>
          </a:xfrm>
          <a:prstGeom prst="rect">
            <a:avLst/>
          </a:prstGeom>
          <a:noFill/>
        </p:spPr>
        <p:txBody>
          <a:bodyPr wrap="none" rtlCol="0">
            <a:spAutoFit/>
          </a:bodyPr>
          <a:lstStyle/>
          <a:p>
            <a:pPr algn="ctr"/>
            <a:r>
              <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rPr>
              <a:t>Thanks for listening</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1029375" y="3097715"/>
            <a:ext cx="720079" cy="574619"/>
            <a:chOff x="899592" y="2377261"/>
            <a:chExt cx="720079" cy="574619"/>
          </a:xfrm>
          <a:effectLst>
            <a:outerShdw blurRad="50800" dist="38100" dir="2700000" algn="tl" rotWithShape="0">
              <a:prstClr val="black">
                <a:alpha val="40000"/>
              </a:prstClr>
            </a:outerShdw>
          </a:effectLst>
        </p:grpSpPr>
        <p:sp>
          <p:nvSpPr>
            <p:cNvPr id="28" name="圆角矩形 27"/>
            <p:cNvSpPr/>
            <p:nvPr/>
          </p:nvSpPr>
          <p:spPr>
            <a:xfrm>
              <a:off x="899592" y="2377261"/>
              <a:ext cx="720079" cy="574619"/>
            </a:xfrm>
            <a:prstGeom prst="roundRect">
              <a:avLst>
                <a:gd name="adj" fmla="val 42270"/>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a typeface="微软雅黑" panose="020B0503020204020204" pitchFamily="34" charset="-122"/>
              </a:endParaRPr>
            </a:p>
          </p:txBody>
        </p:sp>
        <p:sp>
          <p:nvSpPr>
            <p:cNvPr id="29" name="圆角矩形 28"/>
            <p:cNvSpPr/>
            <p:nvPr/>
          </p:nvSpPr>
          <p:spPr>
            <a:xfrm>
              <a:off x="920241" y="2397813"/>
              <a:ext cx="681258" cy="533516"/>
            </a:xfrm>
            <a:prstGeom prst="roundRect">
              <a:avLst>
                <a:gd name="adj" fmla="val 42270"/>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a typeface="微软雅黑" panose="020B0503020204020204" pitchFamily="34" charset="-122"/>
              </a:endParaRPr>
            </a:p>
          </p:txBody>
        </p:sp>
      </p:grpSp>
      <p:sp>
        <p:nvSpPr>
          <p:cNvPr id="2" name="TextBox 23"/>
          <p:cNvSpPr txBox="1"/>
          <p:nvPr/>
        </p:nvSpPr>
        <p:spPr>
          <a:xfrm>
            <a:off x="2720567" y="4115856"/>
            <a:ext cx="3664585" cy="245110"/>
          </a:xfrm>
          <a:prstGeom prst="rect">
            <a:avLst/>
          </a:prstGeom>
          <a:noFill/>
        </p:spPr>
        <p:txBody>
          <a:bodyPr wrap="none" rtlCol="0">
            <a:spAutoFit/>
          </a:bodyPr>
          <a:lstStyle/>
          <a:p>
            <a:pPr algn="ctr"/>
            <a:r>
              <a:rPr lang="en-US" altLang="zh-CN" sz="1000" dirty="0">
                <a:solidFill>
                  <a:schemeClr val="tx1">
                    <a:lumMod val="50000"/>
                    <a:lumOff val="50000"/>
                  </a:schemeClr>
                </a:solidFill>
              </a:rPr>
              <a:t>Song Yuchen  Shou Yiyang  Zeng Jialong  Qiu Huashen  Zheng Yixiao </a:t>
            </a:r>
            <a:endParaRPr lang="en-US" altLang="zh-CN" sz="1000" dirty="0">
              <a:solidFill>
                <a:schemeClr val="tx1">
                  <a:lumMod val="50000"/>
                  <a:lumOff val="50000"/>
                </a:schemeClr>
              </a:solidFill>
            </a:endParaRPr>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5"/>
          <p:cNvSpPr txBox="1"/>
          <p:nvPr/>
        </p:nvSpPr>
        <p:spPr>
          <a:xfrm>
            <a:off x="3652613" y="246224"/>
            <a:ext cx="1838773" cy="584775"/>
          </a:xfrm>
          <a:prstGeom prst="rect">
            <a:avLst/>
          </a:prstGeom>
          <a:noFill/>
        </p:spPr>
        <p:txBody>
          <a:bodyPr wrap="none" rtlCol="0">
            <a:spAutoFit/>
          </a:bodyPr>
          <a:lstStyle/>
          <a:p>
            <a:pPr algn="ctr"/>
            <a:r>
              <a:rPr lang="en-US" altLang="zh-CN" sz="3200" b="1" dirty="0">
                <a:solidFill>
                  <a:schemeClr val="tx1">
                    <a:lumMod val="65000"/>
                    <a:lumOff val="35000"/>
                  </a:schemeClr>
                </a:solidFill>
                <a:latin typeface="微软雅黑" panose="020B0503020204020204" pitchFamily="34" charset="-122"/>
                <a:ea typeface="微软雅黑" panose="020B0503020204020204" pitchFamily="34" charset="-122"/>
              </a:rPr>
              <a:t>Content</a:t>
            </a:r>
            <a:endPar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TextBox 25"/>
          <p:cNvSpPr txBox="1"/>
          <p:nvPr/>
        </p:nvSpPr>
        <p:spPr>
          <a:xfrm>
            <a:off x="2396524" y="992480"/>
            <a:ext cx="4974823" cy="3351046"/>
          </a:xfrm>
          <a:prstGeom prst="rect">
            <a:avLst/>
          </a:prstGeom>
          <a:noFill/>
        </p:spPr>
        <p:txBody>
          <a:bodyPr wrap="square" rtlCol="0">
            <a:spAutoFit/>
          </a:bodyPr>
          <a:lstStyle/>
          <a:p>
            <a:pPr>
              <a:lnSpc>
                <a:spcPct val="150000"/>
              </a:lnSpc>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rPr>
              <a:t>1 – Introduction</a:t>
            </a:r>
            <a:endPar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rPr>
              <a:t>2 – Mechanical Design</a:t>
            </a:r>
            <a:endPar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rPr>
              <a:t>3 – Circuit Design</a:t>
            </a:r>
            <a:endPar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rPr>
              <a:t>4 – Software Design</a:t>
            </a:r>
            <a:endPar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rPr>
              <a:t>5 – Problems Solving</a:t>
            </a:r>
            <a:endPar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rPr>
              <a:t>6 – Future Improvements</a:t>
            </a:r>
            <a:endParaRPr lang="en-US" altLang="zh-CN" sz="2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5"/>
          <p:cNvSpPr txBox="1"/>
          <p:nvPr/>
        </p:nvSpPr>
        <p:spPr>
          <a:xfrm>
            <a:off x="175138" y="117887"/>
            <a:ext cx="3210751" cy="584775"/>
          </a:xfrm>
          <a:prstGeom prst="rect">
            <a:avLst/>
          </a:prstGeom>
          <a:noFill/>
        </p:spPr>
        <p:txBody>
          <a:bodyPr wrap="none" rtlCol="0">
            <a:spAutoFit/>
          </a:bodyPr>
          <a:lstStyle/>
          <a:p>
            <a:r>
              <a:rPr lang="en-US" altLang="zh-CN" sz="3200" b="1" dirty="0">
                <a:solidFill>
                  <a:schemeClr val="tx1">
                    <a:lumMod val="65000"/>
                    <a:lumOff val="35000"/>
                  </a:schemeClr>
                </a:solidFill>
                <a:latin typeface="微软雅黑" panose="020B0503020204020204" pitchFamily="34" charset="-122"/>
                <a:ea typeface="微软雅黑" panose="020B0503020204020204" pitchFamily="34" charset="-122"/>
              </a:rPr>
              <a:t>1-Introduction</a:t>
            </a:r>
            <a:endPar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TextBox 25"/>
          <p:cNvSpPr txBox="1"/>
          <p:nvPr/>
        </p:nvSpPr>
        <p:spPr>
          <a:xfrm>
            <a:off x="175138" y="702662"/>
            <a:ext cx="2621487" cy="400110"/>
          </a:xfrm>
          <a:prstGeom prst="rect">
            <a:avLst/>
          </a:prstGeom>
          <a:noFill/>
        </p:spPr>
        <p:txBody>
          <a:bodyPr wrap="none" rtlCol="0">
            <a:spAutoFit/>
          </a:bodyPr>
          <a:lstStyle/>
          <a:p>
            <a:r>
              <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rPr>
              <a:t>A Simple Overview</a:t>
            </a:r>
            <a:endPar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65193" y="1552132"/>
            <a:ext cx="3669397" cy="2752048"/>
          </a:xfrm>
          <a:prstGeom prst="rect">
            <a:avLst/>
          </a:prstGeom>
        </p:spPr>
      </p:pic>
      <p:sp>
        <p:nvSpPr>
          <p:cNvPr id="6" name="TextBox 25"/>
          <p:cNvSpPr txBox="1"/>
          <p:nvPr/>
        </p:nvSpPr>
        <p:spPr>
          <a:xfrm>
            <a:off x="4329597" y="1223559"/>
            <a:ext cx="4974823" cy="3782895"/>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rPr>
              <a:t>Energy Transmission and Storage</a:t>
            </a:r>
            <a:endPar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    - </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Moderate efficiency</a:t>
            </a:r>
            <a:endPar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rPr>
              <a:t>Motion Control</a:t>
            </a:r>
            <a:endPar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    - </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Smooth line tracking</a:t>
            </a:r>
            <a:endPar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rPr>
              <a:t>Other Functions</a:t>
            </a:r>
            <a:endPar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 Self-starting when charging is cut</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 Remaining energy display</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 Count and broadcast number of loops</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5"/>
          <p:cNvSpPr txBox="1"/>
          <p:nvPr/>
        </p:nvSpPr>
        <p:spPr>
          <a:xfrm>
            <a:off x="175138" y="117887"/>
            <a:ext cx="3210751" cy="584775"/>
          </a:xfrm>
          <a:prstGeom prst="rect">
            <a:avLst/>
          </a:prstGeom>
          <a:noFill/>
        </p:spPr>
        <p:txBody>
          <a:bodyPr wrap="none" rtlCol="0">
            <a:spAutoFit/>
          </a:bodyPr>
          <a:lstStyle/>
          <a:p>
            <a:r>
              <a:rPr lang="en-US" altLang="zh-CN" sz="3200" b="1" dirty="0">
                <a:solidFill>
                  <a:schemeClr val="tx1">
                    <a:lumMod val="65000"/>
                    <a:lumOff val="35000"/>
                  </a:schemeClr>
                </a:solidFill>
                <a:latin typeface="微软雅黑" panose="020B0503020204020204" pitchFamily="34" charset="-122"/>
                <a:ea typeface="微软雅黑" panose="020B0503020204020204" pitchFamily="34" charset="-122"/>
              </a:rPr>
              <a:t>1-Introduction</a:t>
            </a:r>
            <a:endPar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TextBox 25"/>
          <p:cNvSpPr txBox="1"/>
          <p:nvPr/>
        </p:nvSpPr>
        <p:spPr>
          <a:xfrm>
            <a:off x="175138" y="702662"/>
            <a:ext cx="3242170" cy="707886"/>
          </a:xfrm>
          <a:prstGeom prst="rect">
            <a:avLst/>
          </a:prstGeom>
          <a:noFill/>
        </p:spPr>
        <p:txBody>
          <a:bodyPr wrap="none" rtlCol="0">
            <a:spAutoFit/>
          </a:bodyPr>
          <a:lstStyle/>
          <a:p>
            <a:r>
              <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rPr>
              <a:t>Completion of Missions</a:t>
            </a:r>
            <a:endPar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rotWithShape="1">
          <a:blip r:embed="rId1"/>
          <a:srcRect l="20611" r="6137"/>
          <a:stretch>
            <a:fillRect/>
          </a:stretch>
        </p:blipFill>
        <p:spPr>
          <a:xfrm>
            <a:off x="397617" y="1701813"/>
            <a:ext cx="3663845" cy="2272388"/>
          </a:xfrm>
          <a:prstGeom prst="rect">
            <a:avLst/>
          </a:prstGeom>
          <a:noFill/>
          <a:ln>
            <a:noFill/>
          </a:ln>
        </p:spPr>
      </p:pic>
      <p:sp>
        <p:nvSpPr>
          <p:cNvPr id="9" name="TextBox 25"/>
          <p:cNvSpPr txBox="1"/>
          <p:nvPr/>
        </p:nvSpPr>
        <p:spPr>
          <a:xfrm>
            <a:off x="4329597" y="1223559"/>
            <a:ext cx="4639265" cy="3228897"/>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rPr>
              <a:t>Mission 1</a:t>
            </a:r>
            <a:endPar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    - </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60s charging, about 160J energy will be</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stored in capacitors, and run 12 loops</a:t>
            </a:r>
            <a:endPar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rPr>
              <a:t>Mission 2</a:t>
            </a:r>
            <a:endPar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    - </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60s charging, and then identify spots B, </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C , D and stop to charge for 30s, and run </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47.5 loops</a:t>
            </a:r>
            <a:endPar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5"/>
          <p:cNvSpPr txBox="1"/>
          <p:nvPr/>
        </p:nvSpPr>
        <p:spPr>
          <a:xfrm>
            <a:off x="175138" y="117887"/>
            <a:ext cx="4498347" cy="584775"/>
          </a:xfrm>
          <a:prstGeom prst="rect">
            <a:avLst/>
          </a:prstGeom>
          <a:noFill/>
        </p:spPr>
        <p:txBody>
          <a:bodyPr wrap="none" rtlCol="0">
            <a:spAutoFit/>
          </a:bodyPr>
          <a:lstStyle/>
          <a:p>
            <a:r>
              <a:rPr lang="en-US" altLang="zh-CN" sz="3200" b="1" dirty="0">
                <a:solidFill>
                  <a:schemeClr val="tx1">
                    <a:lumMod val="65000"/>
                    <a:lumOff val="35000"/>
                  </a:schemeClr>
                </a:solidFill>
                <a:latin typeface="微软雅黑" panose="020B0503020204020204" pitchFamily="34" charset="-122"/>
                <a:ea typeface="微软雅黑" panose="020B0503020204020204" pitchFamily="34" charset="-122"/>
              </a:rPr>
              <a:t>2-Mechanical Design</a:t>
            </a:r>
            <a:endParaRPr lang="en-US" altLang="zh-CN" sz="32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TextBox 25"/>
          <p:cNvSpPr txBox="1"/>
          <p:nvPr/>
        </p:nvSpPr>
        <p:spPr>
          <a:xfrm>
            <a:off x="175138" y="702662"/>
            <a:ext cx="2929456" cy="400110"/>
          </a:xfrm>
          <a:prstGeom prst="rect">
            <a:avLst/>
          </a:prstGeom>
          <a:noFill/>
        </p:spPr>
        <p:txBody>
          <a:bodyPr wrap="none" rtlCol="0">
            <a:spAutoFit/>
          </a:bodyPr>
          <a:lstStyle/>
          <a:p>
            <a:r>
              <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rPr>
              <a:t>Objective and Design</a:t>
            </a:r>
            <a:endPar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8" name="图片 7" descr="微信图片_20211228230105"/>
          <p:cNvPicPr>
            <a:picLocks noChangeAspect="1"/>
          </p:cNvPicPr>
          <p:nvPr/>
        </p:nvPicPr>
        <p:blipFill rotWithShape="1">
          <a:blip r:embed="rId1"/>
          <a:srcRect l="12284" r="14266"/>
          <a:stretch>
            <a:fillRect/>
          </a:stretch>
        </p:blipFill>
        <p:spPr>
          <a:xfrm>
            <a:off x="1092492" y="3139663"/>
            <a:ext cx="2230827" cy="1885950"/>
          </a:xfrm>
          <a:prstGeom prst="rect">
            <a:avLst/>
          </a:prstGeom>
        </p:spPr>
      </p:pic>
      <p:pic>
        <p:nvPicPr>
          <p:cNvPr id="9" name="图片 8" descr="微信图片_20211228230357"/>
          <p:cNvPicPr>
            <a:picLocks noChangeAspect="1"/>
          </p:cNvPicPr>
          <p:nvPr/>
        </p:nvPicPr>
        <p:blipFill>
          <a:blip r:embed="rId2"/>
          <a:stretch>
            <a:fillRect/>
          </a:stretch>
        </p:blipFill>
        <p:spPr>
          <a:xfrm>
            <a:off x="1092491" y="1127957"/>
            <a:ext cx="2230827" cy="1885950"/>
          </a:xfrm>
          <a:prstGeom prst="rect">
            <a:avLst/>
          </a:prstGeom>
        </p:spPr>
      </p:pic>
      <p:sp>
        <p:nvSpPr>
          <p:cNvPr id="7" name="TextBox 25"/>
          <p:cNvSpPr txBox="1"/>
          <p:nvPr/>
        </p:nvSpPr>
        <p:spPr>
          <a:xfrm>
            <a:off x="4145113" y="1792460"/>
            <a:ext cx="4639265" cy="2490233"/>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rPr>
              <a:t>Adjustable</a:t>
            </a:r>
            <a:endPar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    - </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Many holes to adapt different sizes</a:t>
            </a:r>
            <a:endPar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rPr>
              <a:t>Light-Weighted</a:t>
            </a:r>
            <a:endPar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    - </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Use lightweight materials such as nylon </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nuts and wooden board</a:t>
            </a:r>
            <a:endPar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82427" y="1187895"/>
            <a:ext cx="7779146" cy="1754190"/>
          </a:xfrm>
          <a:prstGeom prst="rect">
            <a:avLst/>
          </a:prstGeom>
        </p:spPr>
      </p:pic>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0575" y="3078508"/>
            <a:ext cx="2099699" cy="1754191"/>
          </a:xfrm>
          <a:prstGeom prst="rect">
            <a:avLst/>
          </a:prstGeom>
        </p:spPr>
      </p:pic>
      <p:sp>
        <p:nvSpPr>
          <p:cNvPr id="8" name="TextBox 25"/>
          <p:cNvSpPr txBox="1"/>
          <p:nvPr/>
        </p:nvSpPr>
        <p:spPr>
          <a:xfrm>
            <a:off x="175138" y="117887"/>
            <a:ext cx="3505703" cy="584775"/>
          </a:xfrm>
          <a:prstGeom prst="rect">
            <a:avLst/>
          </a:prstGeom>
          <a:noFill/>
        </p:spPr>
        <p:txBody>
          <a:bodyPr wrap="none" rtlCol="0">
            <a:spAutoFit/>
          </a:bodyPr>
          <a:lstStyle/>
          <a:p>
            <a:r>
              <a:rPr lang="en-US" altLang="zh-CN" sz="3200" b="1" dirty="0">
                <a:solidFill>
                  <a:schemeClr val="tx1">
                    <a:lumMod val="65000"/>
                    <a:lumOff val="35000"/>
                  </a:schemeClr>
                </a:solidFill>
                <a:latin typeface="微软雅黑" panose="020B0503020204020204" pitchFamily="34" charset="-122"/>
                <a:ea typeface="微软雅黑" panose="020B0503020204020204" pitchFamily="34" charset="-122"/>
              </a:rPr>
              <a:t>3-Circuit Design</a:t>
            </a:r>
            <a:endParaRPr lang="en-US" altLang="zh-CN" sz="32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 name="TextBox 25"/>
          <p:cNvSpPr txBox="1"/>
          <p:nvPr/>
        </p:nvSpPr>
        <p:spPr>
          <a:xfrm>
            <a:off x="175138" y="702662"/>
            <a:ext cx="3880806" cy="400110"/>
          </a:xfrm>
          <a:prstGeom prst="rect">
            <a:avLst/>
          </a:prstGeom>
          <a:noFill/>
        </p:spPr>
        <p:txBody>
          <a:bodyPr wrap="none" rtlCol="0">
            <a:spAutoFit/>
          </a:bodyPr>
          <a:lstStyle/>
          <a:p>
            <a:r>
              <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rPr>
              <a:t>Construction of WPT System</a:t>
            </a:r>
            <a:endPar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0" name="TextBox 25"/>
          <p:cNvSpPr txBox="1"/>
          <p:nvPr/>
        </p:nvSpPr>
        <p:spPr>
          <a:xfrm>
            <a:off x="4129070" y="2796428"/>
            <a:ext cx="4639265" cy="2074735"/>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rPr>
              <a:t>Transmitter</a:t>
            </a:r>
            <a:endPar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    - </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12V nominal input voltage</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 Also workable with 10V input</a:t>
            </a:r>
            <a:endPar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rPr>
              <a:t>Receiver</a:t>
            </a:r>
            <a:endPar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    - </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12V nominal output voltage</a:t>
            </a:r>
            <a:endPar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3514" y="2005737"/>
            <a:ext cx="6233991" cy="1740687"/>
          </a:xfrm>
          <a:prstGeom prst="rect">
            <a:avLst/>
          </a:prstGeom>
        </p:spPr>
      </p:pic>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3261" t="18839" r="53172" b="54229"/>
          <a:stretch>
            <a:fillRect/>
          </a:stretch>
        </p:blipFill>
        <p:spPr>
          <a:xfrm>
            <a:off x="2926652" y="3538597"/>
            <a:ext cx="1515025" cy="1018378"/>
          </a:xfrm>
          <a:prstGeom prst="rect">
            <a:avLst/>
          </a:prstGeom>
        </p:spPr>
      </p:pic>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18355" t="19768" r="26787" b="17877"/>
          <a:stretch>
            <a:fillRect/>
          </a:stretch>
        </p:blipFill>
        <p:spPr>
          <a:xfrm>
            <a:off x="5095514" y="3542881"/>
            <a:ext cx="1085549" cy="1018379"/>
          </a:xfrm>
          <a:prstGeom prst="rect">
            <a:avLst/>
          </a:prstGeom>
        </p:spPr>
      </p:pic>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t="13016" b="67162"/>
          <a:stretch>
            <a:fillRect/>
          </a:stretch>
        </p:blipFill>
        <p:spPr>
          <a:xfrm>
            <a:off x="3101411" y="1195186"/>
            <a:ext cx="1340266" cy="901233"/>
          </a:xfrm>
          <a:prstGeom prst="rect">
            <a:avLst/>
          </a:prstGeom>
        </p:spPr>
      </p:pic>
      <p:sp>
        <p:nvSpPr>
          <p:cNvPr id="10" name="TextBox 25"/>
          <p:cNvSpPr txBox="1"/>
          <p:nvPr/>
        </p:nvSpPr>
        <p:spPr>
          <a:xfrm>
            <a:off x="175138" y="117887"/>
            <a:ext cx="3505703" cy="584775"/>
          </a:xfrm>
          <a:prstGeom prst="rect">
            <a:avLst/>
          </a:prstGeom>
          <a:noFill/>
        </p:spPr>
        <p:txBody>
          <a:bodyPr wrap="none" rtlCol="0">
            <a:spAutoFit/>
          </a:bodyPr>
          <a:lstStyle/>
          <a:p>
            <a:r>
              <a:rPr lang="en-US" altLang="zh-CN" sz="3200" b="1" dirty="0">
                <a:solidFill>
                  <a:schemeClr val="tx1">
                    <a:lumMod val="65000"/>
                    <a:lumOff val="35000"/>
                  </a:schemeClr>
                </a:solidFill>
                <a:latin typeface="微软雅黑" panose="020B0503020204020204" pitchFamily="34" charset="-122"/>
                <a:ea typeface="微软雅黑" panose="020B0503020204020204" pitchFamily="34" charset="-122"/>
              </a:rPr>
              <a:t>3-Circuit Design</a:t>
            </a:r>
            <a:endParaRPr lang="en-US" altLang="zh-CN" sz="32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 name="TextBox 25"/>
          <p:cNvSpPr txBox="1"/>
          <p:nvPr/>
        </p:nvSpPr>
        <p:spPr>
          <a:xfrm>
            <a:off x="175138" y="702662"/>
            <a:ext cx="3465372" cy="400110"/>
          </a:xfrm>
          <a:prstGeom prst="rect">
            <a:avLst/>
          </a:prstGeom>
          <a:noFill/>
        </p:spPr>
        <p:txBody>
          <a:bodyPr wrap="none" rtlCol="0">
            <a:spAutoFit/>
          </a:bodyPr>
          <a:lstStyle/>
          <a:p>
            <a:r>
              <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rPr>
              <a:t>Energy Storing and Using</a:t>
            </a:r>
            <a:endPar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 name="TextBox 25"/>
          <p:cNvSpPr txBox="1"/>
          <p:nvPr/>
        </p:nvSpPr>
        <p:spPr>
          <a:xfrm>
            <a:off x="236508" y="3522555"/>
            <a:ext cx="4639265" cy="874407"/>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rPr>
              <a:t>Boost Converter</a:t>
            </a:r>
            <a:endPar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    - </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Maximum output 2A</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3" name="TextBox 25"/>
          <p:cNvSpPr txBox="1"/>
          <p:nvPr/>
        </p:nvSpPr>
        <p:spPr>
          <a:xfrm>
            <a:off x="6054122" y="2925138"/>
            <a:ext cx="4639265" cy="1289905"/>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rPr>
              <a:t>DC Motor</a:t>
            </a:r>
            <a:endPar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    - </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Nominal voltage 6V</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    - </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Nominal current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0.16A</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4" name="TextBox 25"/>
          <p:cNvSpPr txBox="1"/>
          <p:nvPr/>
        </p:nvSpPr>
        <p:spPr>
          <a:xfrm>
            <a:off x="4538884" y="1099914"/>
            <a:ext cx="4639265" cy="874407"/>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rPr>
              <a:t>Buck-Boost Converter</a:t>
            </a:r>
            <a:endPar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    - </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Input range 2~7V</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5137" y="1397064"/>
            <a:ext cx="4998441" cy="2739530"/>
          </a:xfrm>
          <a:prstGeom prst="rect">
            <a:avLst/>
          </a:prstGeom>
        </p:spPr>
      </p:pic>
      <p:pic>
        <p:nvPicPr>
          <p:cNvPr id="6" name="图片 5" descr="微信图片_202112202114442"/>
          <p:cNvPicPr>
            <a:picLocks noChangeAspect="1"/>
          </p:cNvPicPr>
          <p:nvPr/>
        </p:nvPicPr>
        <p:blipFill>
          <a:blip r:embed="rId2"/>
          <a:srcRect l="-13431" r="-4462"/>
          <a:stretch>
            <a:fillRect/>
          </a:stretch>
        </p:blipFill>
        <p:spPr>
          <a:xfrm>
            <a:off x="4963438" y="204663"/>
            <a:ext cx="4092754" cy="1562063"/>
          </a:xfrm>
          <a:prstGeom prst="roundRect">
            <a:avLst/>
          </a:prstGeom>
        </p:spPr>
      </p:pic>
      <p:sp>
        <p:nvSpPr>
          <p:cNvPr id="7" name="TextBox 25"/>
          <p:cNvSpPr txBox="1"/>
          <p:nvPr/>
        </p:nvSpPr>
        <p:spPr>
          <a:xfrm>
            <a:off x="175138" y="117887"/>
            <a:ext cx="3505703" cy="584775"/>
          </a:xfrm>
          <a:prstGeom prst="rect">
            <a:avLst/>
          </a:prstGeom>
          <a:noFill/>
        </p:spPr>
        <p:txBody>
          <a:bodyPr wrap="none" rtlCol="0">
            <a:spAutoFit/>
          </a:bodyPr>
          <a:lstStyle/>
          <a:p>
            <a:r>
              <a:rPr lang="en-US" altLang="zh-CN" sz="3200" b="1" dirty="0">
                <a:solidFill>
                  <a:schemeClr val="tx1">
                    <a:lumMod val="65000"/>
                    <a:lumOff val="35000"/>
                  </a:schemeClr>
                </a:solidFill>
                <a:latin typeface="微软雅黑" panose="020B0503020204020204" pitchFamily="34" charset="-122"/>
                <a:ea typeface="微软雅黑" panose="020B0503020204020204" pitchFamily="34" charset="-122"/>
              </a:rPr>
              <a:t>3-Circuit Design</a:t>
            </a:r>
            <a:endParaRPr lang="en-US" altLang="zh-CN" sz="32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 name="TextBox 25"/>
          <p:cNvSpPr txBox="1"/>
          <p:nvPr/>
        </p:nvSpPr>
        <p:spPr>
          <a:xfrm>
            <a:off x="175138" y="702662"/>
            <a:ext cx="2716706" cy="400110"/>
          </a:xfrm>
          <a:prstGeom prst="rect">
            <a:avLst/>
          </a:prstGeom>
          <a:noFill/>
        </p:spPr>
        <p:txBody>
          <a:bodyPr wrap="none" rtlCol="0">
            <a:spAutoFit/>
          </a:bodyPr>
          <a:lstStyle/>
          <a:p>
            <a:r>
              <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rPr>
              <a:t>Self-Starting Circuit</a:t>
            </a:r>
            <a:endPar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 name="TextBox 25"/>
          <p:cNvSpPr txBox="1"/>
          <p:nvPr/>
        </p:nvSpPr>
        <p:spPr>
          <a:xfrm>
            <a:off x="5316186" y="2162765"/>
            <a:ext cx="4639265" cy="2449517"/>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rPr>
              <a:t>Charging</a:t>
            </a:r>
            <a:endPar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    - </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Gate of MOSFET in high level</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 Charging signal in low level</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rPr>
              <a:t>Not Charging</a:t>
            </a:r>
            <a:endPar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    - </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Gate of MOSFET in low level</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 Charging signal in high level</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5"/>
          <p:cNvSpPr txBox="1"/>
          <p:nvPr/>
        </p:nvSpPr>
        <p:spPr>
          <a:xfrm>
            <a:off x="175138" y="117887"/>
            <a:ext cx="3505703" cy="584775"/>
          </a:xfrm>
          <a:prstGeom prst="rect">
            <a:avLst/>
          </a:prstGeom>
          <a:noFill/>
        </p:spPr>
        <p:txBody>
          <a:bodyPr wrap="none" rtlCol="0">
            <a:spAutoFit/>
          </a:bodyPr>
          <a:lstStyle/>
          <a:p>
            <a:r>
              <a:rPr lang="en-US" altLang="zh-CN" sz="3200" b="1" dirty="0">
                <a:solidFill>
                  <a:schemeClr val="tx1">
                    <a:lumMod val="65000"/>
                    <a:lumOff val="35000"/>
                  </a:schemeClr>
                </a:solidFill>
                <a:latin typeface="微软雅黑" panose="020B0503020204020204" pitchFamily="34" charset="-122"/>
                <a:ea typeface="微软雅黑" panose="020B0503020204020204" pitchFamily="34" charset="-122"/>
              </a:rPr>
              <a:t>3-Circuit Design</a:t>
            </a:r>
            <a:endParaRPr lang="en-US" altLang="zh-CN" sz="32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TextBox 25"/>
          <p:cNvSpPr txBox="1"/>
          <p:nvPr/>
        </p:nvSpPr>
        <p:spPr>
          <a:xfrm>
            <a:off x="175138" y="702662"/>
            <a:ext cx="2172133" cy="400110"/>
          </a:xfrm>
          <a:prstGeom prst="rect">
            <a:avLst/>
          </a:prstGeom>
          <a:noFill/>
        </p:spPr>
        <p:txBody>
          <a:bodyPr wrap="none" rtlCol="0">
            <a:spAutoFit/>
          </a:bodyPr>
          <a:lstStyle/>
          <a:p>
            <a:r>
              <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rPr>
              <a:t>Voltage Divider</a:t>
            </a:r>
            <a:endPar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rotWithShape="1">
          <a:blip r:embed="rId1" cstate="print">
            <a:extLst>
              <a:ext uri="{28A0092B-C50C-407E-A947-70E740481C1C}">
                <a14:useLocalDpi xmlns:a14="http://schemas.microsoft.com/office/drawing/2010/main" val="0"/>
              </a:ext>
            </a:extLst>
          </a:blip>
          <a:srcRect l="32283" t="5699" r="25985" b="5688"/>
          <a:stretch>
            <a:fillRect/>
          </a:stretch>
        </p:blipFill>
        <p:spPr>
          <a:xfrm rot="5400000">
            <a:off x="5532391" y="163300"/>
            <a:ext cx="2360450" cy="2456450"/>
          </a:xfrm>
          <a:prstGeom prst="rect">
            <a:avLst/>
          </a:prstGeom>
        </p:spPr>
      </p:pic>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7538" y="1505132"/>
            <a:ext cx="4157578" cy="3066868"/>
          </a:xfrm>
          <a:prstGeom prst="rect">
            <a:avLst/>
          </a:prstGeom>
        </p:spPr>
      </p:pic>
      <p:sp>
        <p:nvSpPr>
          <p:cNvPr id="8" name="TextBox 25"/>
          <p:cNvSpPr txBox="1"/>
          <p:nvPr/>
        </p:nvSpPr>
        <p:spPr>
          <a:xfrm>
            <a:off x="4876799" y="3187764"/>
            <a:ext cx="4639265" cy="833690"/>
          </a:xfrm>
          <a:prstGeom prst="rect">
            <a:avLst/>
          </a:prstGeom>
          <a:noFill/>
        </p:spPr>
        <p:txBody>
          <a:bodyPr wrap="square" rtlCol="0">
            <a:spAutoFit/>
          </a:bodyPr>
          <a:lstStyle/>
          <a:p>
            <a:pPr>
              <a:lnSpc>
                <a:spcPct val="150000"/>
              </a:lnSpc>
            </a:pP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Divider the voltage due to the input limitation of ADC</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tags/tag1.xml><?xml version="1.0" encoding="utf-8"?>
<p:tagLst xmlns:p="http://schemas.openxmlformats.org/presentationml/2006/main">
  <p:tag name="KSO_WM_UNIT_PLACING_PICTURE_USER_VIEWPORT" val="{&quot;height&quot;:8100,&quot;width&quot;:7190}"/>
</p:tagLst>
</file>

<file path=ppt/tags/tag2.xml><?xml version="1.0" encoding="utf-8"?>
<p:tagLst xmlns:p="http://schemas.openxmlformats.org/presentationml/2006/main">
  <p:tag name="ISPRING_PRESENTATION_TITLE" val="微粒体年度总结计划PPT模版"/>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3110</Words>
  <Application>WPS 演示</Application>
  <PresentationFormat>全屏显示(16:9)</PresentationFormat>
  <Paragraphs>209</Paragraphs>
  <Slides>19</Slides>
  <Notes>19</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19</vt:i4>
      </vt:variant>
    </vt:vector>
  </HeadingPairs>
  <TitlesOfParts>
    <vt:vector size="29" baseType="lpstr">
      <vt:lpstr>Arial</vt:lpstr>
      <vt:lpstr>宋体</vt:lpstr>
      <vt:lpstr>Wingdings</vt:lpstr>
      <vt:lpstr>微软雅黑</vt:lpstr>
      <vt:lpstr>方正正大黑简体</vt:lpstr>
      <vt:lpstr>黑体</vt:lpstr>
      <vt:lpstr>Calibri</vt:lpstr>
      <vt:lpstr>Arial Unicode MS</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微粒体年度总结计划PPT模版</dc:title>
  <dc:creator>kk</dc:creator>
  <cp:lastModifiedBy>宋震</cp:lastModifiedBy>
  <cp:revision>74</cp:revision>
  <dcterms:created xsi:type="dcterms:W3CDTF">2016-05-26T11:22:00Z</dcterms:created>
  <dcterms:modified xsi:type="dcterms:W3CDTF">2021-12-30T01:56:55Z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4CAFBE256E05440284F8E607F9E76AF3</vt:lpwstr>
  </property>
  <property fmtid="{D5CDD505-2E9C-101B-9397-08002B2CF9AE}" pid="3" name="KSOProductBuildVer">
    <vt:lpwstr>2052-11.1.0.11194</vt:lpwstr>
  </property>
</Properties>
</file>